
<file path=[Content_Types].xml><?xml version="1.0" encoding="utf-8"?>
<Types xmlns="http://schemas.openxmlformats.org/package/2006/content-types">
  <Default Extension="0" ContentType="image/jpeg"/>
  <Default Extension="1" ContentType="image/jpeg"/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313" r:id="rId2"/>
    <p:sldId id="256" r:id="rId3"/>
    <p:sldId id="257" r:id="rId4"/>
    <p:sldId id="258" r:id="rId5"/>
    <p:sldId id="259" r:id="rId6"/>
    <p:sldId id="260" r:id="rId7"/>
    <p:sldId id="261" r:id="rId8"/>
    <p:sldId id="268" r:id="rId9"/>
    <p:sldId id="262" r:id="rId10"/>
    <p:sldId id="269" r:id="rId11"/>
    <p:sldId id="314" r:id="rId12"/>
    <p:sldId id="263" r:id="rId13"/>
    <p:sldId id="264" r:id="rId14"/>
    <p:sldId id="270" r:id="rId15"/>
    <p:sldId id="315" r:id="rId16"/>
    <p:sldId id="265" r:id="rId17"/>
    <p:sldId id="266" r:id="rId18"/>
    <p:sldId id="267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316" r:id="rId38"/>
    <p:sldId id="317" r:id="rId39"/>
    <p:sldId id="31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10" r:id="rId61"/>
    <p:sldId id="311" r:id="rId62"/>
    <p:sldId id="319" r:id="rId6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9FE"/>
    <a:srgbClr val="E748EA"/>
    <a:srgbClr val="7EB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25" d="100"/>
          <a:sy n="125" d="100"/>
        </p:scale>
        <p:origin x="230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909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865E-6086-ED55-0EE4-0364A648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8097A-3F4E-3C56-E9A6-844D9310A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E415B-A6E4-A3C6-9B0A-81A51B8CE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349EE-CE19-6E33-3D88-C4BB020E6C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6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B268A-6F1C-A565-4F90-7F2B96575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333E7-F12E-BDBE-C4CB-59B53A65E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0FF047-B0BE-2FB0-A93B-005EC4945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6D53E-BA92-4313-1C5C-06395A1928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4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D1F65-3B75-3F6B-BC06-B0B1A9495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9B3D71-5377-F437-951F-6FE08AAC5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9E4CD1-B65E-0BD1-7C33-FE93814F0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04DA2-2A77-2EB0-CF02-A9FBC7248E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4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B3927-2B20-652A-41A2-DBD315EE4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8D308-2FC5-9727-90FB-7B618D0AA9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826A5D-9AC6-0CF9-F32F-D58ADC4BE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23BAF-072E-BF43-D960-FEC1E79F52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52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7B7EA-52DC-9012-016B-1B10C3D75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507C3-C8C9-43C4-5B5C-4411C01FDA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4413B-2A10-32E1-FCAB-4D0A81B4F6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2298-6163-59FE-F21B-0A4B15C145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09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FC6B-B248-5F8A-2217-D2D8CE3C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52E3D-E85C-0947-BCB2-6F8FF6547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74AAB-0BF2-E8DE-BE7F-56F521D74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3F9C-50C3-F156-3153-9FBE1E9304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377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6AD85-5B59-3F58-54A9-C20B89AEE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D31305-7350-DCE5-43A9-B666951D1D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142E8E-91E1-EC77-D060-58044EC60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9EA2F-ECC9-29F7-F088-E35C36F57B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69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2B792-69B3-9639-FED3-89E3A3475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4C1F0-50B1-E96F-4CE1-152296FD6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55428-0DAE-9E84-EDD6-5AA3659ED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CEE40-0FBA-2B5D-FF9E-14FBA37497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95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97C71-9193-0AA9-4EFB-32B2DDB2E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9AA3A1-5AF6-06F4-66A2-EA44847C8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BE120B-15BF-3A25-640C-1EA6551C5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7DB88-8A96-8A52-D8F7-65BEEF72F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56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44639-6D78-5AA7-4C17-15D1C93A0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BCE57-959F-D527-2E58-5353A6F1A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E98DF-DBFC-4EB4-6B26-4E9287ECB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078DA-3D2B-FFE5-748E-36D7DA5781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47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0EDBE-6D63-D402-1CF6-EA652850A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AE874-1EE9-54B8-A368-C1BEC630C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FE4CA-02F5-CC9F-7201-C250D26593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84702-0398-5F4C-E83F-2822F4AB17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22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CDE04-8AE2-158C-2F0C-D6B96CE6A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2D0181-C55D-A73E-1E1B-2FF1D35478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A0314B-C39A-762C-2989-E088E5DF5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6D051-D681-B2B2-46D7-7D43376DAD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373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D2884-B494-4F1A-4C1D-FF14F6B90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55380-2044-616A-73A9-5FAA3DCBC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E69D56-8C92-3258-442F-840B895D5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BBF57-C381-D349-E1F1-B579798DEE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652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DD466-ED77-4A3B-A053-4FEEDD832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61C7A0-05E6-03ED-41D9-A834A6403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79DF46-AFB4-206F-1624-C7CF5820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D35C8-3072-9333-3589-50A1AF387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933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6ED5B-8A10-0756-47C0-6DE740542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C0599A-223E-B9A6-B8A1-2A667DD593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C105C8-D206-4645-A8ED-51D1A20E6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F4A1E-A112-9B51-ECF6-81B38F472E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17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A41B-3C4C-8D4A-660E-C2EE49601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E38E6C-4CA5-C820-D454-F209476BE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04EEA-B2ED-B021-CE0C-E03BCF21E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1BFCE-5A0B-8095-8992-AA449E2F3F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882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B4E1C-1CB2-610B-9F7F-96FBC3E0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B6C33-3647-8CDB-4004-60C538A35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82FBB9-6E1F-4BEB-6885-40E589DDA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4CE1D-9865-D9F4-EE43-E62472400E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551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2A8FA-64EB-B548-B15E-DFBAF3742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40C03-750E-B4B7-659D-178EDA48F1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78BD2F-1BAA-9981-0A98-52CA6D2CB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A6ADC-D972-A1B1-B652-A9304D153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433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CFC6B-B248-5F8A-2217-D2D8CE3C0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52E3D-E85C-0947-BCB2-6F8FF65476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74AAB-0BF2-E8DE-BE7F-56F521D74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3F9C-50C3-F156-3153-9FBE1E9304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377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43041-FF28-7EA9-21A9-16FB58A0A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CB8EC-8A96-9734-505C-C0C60F2C9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3E6130-FEB0-DFAE-0844-1CDB2440C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92EEE-237F-91F1-CE81-FA2C39F471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288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1F465-5B0F-A4A5-311A-C69C27936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E3D8B-B0BE-1701-5850-83B17BAA3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1E84FA-4D8C-B695-FBDB-C7CF877F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36F65-126C-6628-A469-B86AFB655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4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5B9BB-778F-7928-6C96-320FA8207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F6DA85-BE3B-2BEB-6689-B281C1A19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9EE73-0A04-EE6B-32C3-6F742AD03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FC67B-25DB-E9B6-C2BE-2A7CA2218A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206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44639-6D78-5AA7-4C17-15D1C93A0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BCE57-959F-D527-2E58-5353A6F1AB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CE98DF-DBFC-4EB4-6B26-4E9287ECB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078DA-3D2B-FFE5-748E-36D7DA5781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4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C1D78-0057-9F41-1002-CCEFA289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FF774-26BE-0CE6-4447-9CF7F357C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0C56A-36BA-743C-26ED-6C5050A71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F7E5-26A4-7E24-ED03-506B8A5A8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517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B5173-E489-30C5-9B02-9C1A707AC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BDC1D-E5FD-56BB-EE07-A72E0D7A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1146D-4FB9-44FC-1F7A-7667AB71C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24E9A-7648-90BD-F891-852477212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15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72D8-9133-FD31-A8A3-41BC1FC19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74D36-5E36-F938-2D00-96677BA1A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573E51-8F5A-073A-4017-C978EA2BF8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916F8-E453-54F4-EF21-31CDB3377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9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05L1DhFqc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05L1DhFqc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n/photo/1185543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pixabay.com/it/blu-glitter-bokeh-texture-luci-313995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awpixel.com/search/survey" TargetMode="External"/><Relationship Id="rId5" Type="http://schemas.openxmlformats.org/officeDocument/2006/relationships/image" Target="../media/image17.1"/><Relationship Id="rId4" Type="http://schemas.openxmlformats.org/officeDocument/2006/relationships/hyperlink" Target="https://www.carlboettiger.info/2013/04/04/notebook-parsing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blogluengo.blogspot.com/2014/10/presentacion-del-proyecto-alumno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37517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ikist.com/free-photo-ipkan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printables.com/model/284330-super-glue-replacement-tip-with-cap" TargetMode="Externa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leuther.ai/projects/large-language-model-evaluation" TargetMode="External"/><Relationship Id="rId5" Type="http://schemas.openxmlformats.org/officeDocument/2006/relationships/hyperlink" Target="https://github.com/EleutherAI/lm-evaluation-harness" TargetMode="Externa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eutherAI/lm-evaluation-harnes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uggingface.co/spaces/open-llm-leaderboard-old/open_llm_leaderboard" TargetMode="Externa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fm.stanford.edu/helm/" TargetMode="External"/><Relationship Id="rId4" Type="http://schemas.openxmlformats.org/officeDocument/2006/relationships/hyperlink" Target="https://www.freestock.com/free-videos/football-soccer-ball-rolling-3032776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rfm.stanford.edu/helm/safety/latest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nadanoslibradeescorpio.blogspot.com/2011/12/coca-cola-retira-su-formula-secreta-de.html" TargetMode="External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jeffdjevdet/1713408583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pressbooks.nvcc.edu/ede10/chapter/preparing-to-summarize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nio.com/it/oggetti/libri/biblioteca-formazione-conoscenza-letteratura-libreria-mensola-libro-scuola" TargetMode="Externa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0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leatiche.substack.com/p/il-mito-delle-metriche-universali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ja/photo/670678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pt/plano-de-fundo-vermelho-luz-68622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ccpb.it/blog/2020/09/08/regolamenti-decreti-bio-aggiornato-testo-coordinato-ccpb-2020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motherboard-electric-technology-232515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pressbooks.nvcc.edu/ede10/chapter/preparing-to-summariz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foto.wuestenigel.com/magnifying-glass-over-2019-written-in-notebook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juku.it/open-source-the-easy-way-out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juku.it/open-source-the-easy-way-out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juku.it/open-source-the-easy-way-out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notebook-pen-table-blank-desk-1587527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alittlestrength.com/articles/2021/2105-finish-line.htm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e.ai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F177C-B82E-AA80-5E9E-37E486E2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B0CC4E-1EB5-42F4-B3DF-416BAC7B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813AC6D-E668-41BB-C35F-CAB78B300562}"/>
              </a:ext>
            </a:extLst>
          </p:cNvPr>
          <p:cNvSpPr/>
          <p:nvPr/>
        </p:nvSpPr>
        <p:spPr>
          <a:xfrm>
            <a:off x="285815" y="2110085"/>
            <a:ext cx="857250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Benvenuti!</a:t>
            </a:r>
            <a:endParaRPr lang="en-US" sz="6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A37B0DC-7CCE-3448-9FE9-6DF154DAB28D}"/>
              </a:ext>
            </a:extLst>
          </p:cNvPr>
          <p:cNvSpPr/>
          <p:nvPr/>
        </p:nvSpPr>
        <p:spPr>
          <a:xfrm>
            <a:off x="285750" y="1654131"/>
            <a:ext cx="65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125E9D8-C81D-6EC0-2BA0-C15AC37B3D1D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4F30B5-01A4-F389-64D9-4B3170CF335A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853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A3E2F-BC6E-C42D-8776-81DCB8D08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AD854007-682E-9F03-FD83-A9495EBAC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07" y="965207"/>
            <a:ext cx="3214688" cy="18732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C5686F7-2AA0-FC83-0B49-6A1E8A84A569}"/>
              </a:ext>
            </a:extLst>
          </p:cNvPr>
          <p:cNvSpPr txBox="1"/>
          <p:nvPr/>
        </p:nvSpPr>
        <p:spPr>
          <a:xfrm>
            <a:off x="241339" y="171619"/>
            <a:ext cx="41180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Es. </a:t>
            </a:r>
            <a:r>
              <a:rPr lang="it-IT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analisi del punteggio BLEU in funzione della lunghezza delle frasi</a:t>
            </a: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utile per capire </a:t>
            </a:r>
            <a:r>
              <a:rPr lang="it-IT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cambia la qualità delle traduzioni automatiche</a:t>
            </a: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man mano che le frasi diventano più lunghe.</a:t>
            </a:r>
            <a:endParaRPr 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B70941F9-0C87-8258-4AC4-FF7C27F1C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39" y="2995208"/>
            <a:ext cx="4330661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Asse X: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lunghezza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frasi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(Sentence Length), in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parole.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Asse Y: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punteggio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BLEU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cioè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media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traduzioni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rispetto a un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riferimento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6E4C6057-D66C-5EBB-9EDD-25DD0204B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07" y="4023167"/>
            <a:ext cx="3666357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Linea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blu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(RNN enc-50):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un 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encoder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RNN (rete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ricorrente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50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unità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nascoste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Linea magenta (RNN enc-30):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simile, ma con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30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unità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quindi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capacità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inferiore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09361C9-B1D3-218C-419B-2C157AECDBD4}"/>
              </a:ext>
            </a:extLst>
          </p:cNvPr>
          <p:cNvSpPr/>
          <p:nvPr/>
        </p:nvSpPr>
        <p:spPr>
          <a:xfrm>
            <a:off x="430547" y="4162609"/>
            <a:ext cx="155817" cy="123013"/>
          </a:xfrm>
          <a:prstGeom prst="rect">
            <a:avLst/>
          </a:prstGeom>
          <a:solidFill>
            <a:srgbClr val="7EBD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AE48D0-4CEB-78BD-DD8C-E89418168AD3}"/>
              </a:ext>
            </a:extLst>
          </p:cNvPr>
          <p:cNvSpPr/>
          <p:nvPr/>
        </p:nvSpPr>
        <p:spPr>
          <a:xfrm>
            <a:off x="430547" y="4619211"/>
            <a:ext cx="155817" cy="123013"/>
          </a:xfrm>
          <a:prstGeom prst="rect">
            <a:avLst/>
          </a:prstGeom>
          <a:solidFill>
            <a:srgbClr val="E74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hape 0">
            <a:extLst>
              <a:ext uri="{FF2B5EF4-FFF2-40B4-BE49-F238E27FC236}">
                <a16:creationId xmlns:a16="http://schemas.microsoft.com/office/drawing/2014/main" id="{F778EAF9-25C5-A341-544D-87A6071C780D}"/>
              </a:ext>
            </a:extLst>
          </p:cNvPr>
          <p:cNvSpPr/>
          <p:nvPr/>
        </p:nvSpPr>
        <p:spPr>
          <a:xfrm>
            <a:off x="4466006" y="0"/>
            <a:ext cx="4682712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E0AF8-7C4A-1EC1-AA73-DD43BCCB4AB1}"/>
              </a:ext>
            </a:extLst>
          </p:cNvPr>
          <p:cNvSpPr txBox="1"/>
          <p:nvPr/>
        </p:nvSpPr>
        <p:spPr>
          <a:xfrm>
            <a:off x="4520337" y="303125"/>
            <a:ext cx="449244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frasi corte (fino a ~20 parole):</a:t>
            </a:r>
          </a:p>
          <a:p>
            <a:pPr>
              <a:buFont typeface="+mj-lt"/>
              <a:buAutoNum type="arabicPeriod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Entrambi i modelli ottengono 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 score alto (≈20–22)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Significa che riescono a tradurre bene frasi brevi, producendo risultati simili a quelli umani.</a:t>
            </a:r>
          </a:p>
          <a:p>
            <a:pPr marL="742950" lvl="1" indent="-285750">
              <a:buFont typeface="+mj-lt"/>
              <a:buAutoNum type="arabicPeriod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frasi più lunghe (&gt;20 parole):</a:t>
            </a:r>
            <a:b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punteggio BLEU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diminuisce gradualmente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RNN tradizionali fanno fatica a mantenere il contesto quando la frase è lunga → la qualità scende.</a:t>
            </a:r>
          </a:p>
          <a:p>
            <a:pPr marL="742950" lvl="1" indent="-285750">
              <a:buFont typeface="+mj-lt"/>
              <a:buAutoNum type="arabicPeriod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Confronto tra i due modelli:</a:t>
            </a:r>
          </a:p>
          <a:p>
            <a:pPr>
              <a:buFont typeface="+mj-lt"/>
              <a:buAutoNum type="arabicPeriod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linea blu (enc-50) resta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alta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tutto il grafico.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Ciò significa che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modello con più unità (più “memoria”) gestisce meglio frasi lunghe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mantenendo un contesto più coerente.</a:t>
            </a:r>
          </a:p>
        </p:txBody>
      </p:sp>
    </p:spTree>
    <p:extLst>
      <p:ext uri="{BB962C8B-B14F-4D97-AF65-F5344CB8AC3E}">
        <p14:creationId xmlns:p14="http://schemas.microsoft.com/office/powerpoint/2010/main" val="404838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7B0E0-82EA-50FA-7D25-4F184470C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DEE48113-452C-A018-727B-79799DEEB89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C2067DF-99D2-1BE5-70DA-122815B85F36}"/>
              </a:ext>
            </a:extLst>
          </p:cNvPr>
          <p:cNvSpPr/>
          <p:nvPr/>
        </p:nvSpPr>
        <p:spPr>
          <a:xfrm>
            <a:off x="245440" y="196158"/>
            <a:ext cx="6076829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BLEU</a:t>
            </a:r>
            <a:b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Funzionamento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Basato su N-grammi</a:t>
            </a:r>
            <a:endParaRPr lang="en-US" sz="1900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825F984-BDB2-AAD1-0261-B82EFEB1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104" y="1085313"/>
            <a:ext cx="5308151" cy="359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6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0">
            <a:extLst>
              <a:ext uri="{FF2B5EF4-FFF2-40B4-BE49-F238E27FC236}">
                <a16:creationId xmlns:a16="http://schemas.microsoft.com/office/drawing/2014/main" id="{DFA77606-F202-0997-36C0-F7A7F8141AF7}"/>
              </a:ext>
            </a:extLst>
          </p:cNvPr>
          <p:cNvSpPr/>
          <p:nvPr/>
        </p:nvSpPr>
        <p:spPr>
          <a:xfrm>
            <a:off x="-1" y="0"/>
            <a:ext cx="505585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85750" y="139190"/>
            <a:ext cx="3714158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Metrica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Riassunti Automatici</a:t>
            </a:r>
            <a:endParaRPr lang="en-US" sz="1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47D841-8116-5498-1371-0304B30CFF05}"/>
              </a:ext>
            </a:extLst>
          </p:cNvPr>
          <p:cNvSpPr txBox="1"/>
          <p:nvPr/>
        </p:nvSpPr>
        <p:spPr>
          <a:xfrm>
            <a:off x="223475" y="974929"/>
            <a:ext cx="4569950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 (Recall-Oriented Understudy for Gisting Evaluation)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una metrica fondamentale per la valutazione del testo generato, sviluppata specificamente per i compiti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riassunto automatico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differenza di BLEU, che si concentra sulla precisione,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 è orientato al richiamo (recall)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Misura quanto del contenuto presente nei riassunti di riferimento (creati da esseri umani) è stato catturato dal riassunto generato dal modello.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L'idea alla base è che un buon riassunto automatico dovrebbe contenere le stesse informazioni importanti presenti in un riassunto umano.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Sebbene sia nato per i riassunti, ROUGE è stato successivamente applicato anche ad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altri compiti di generazione di testo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inclusa la traduzione automatica.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86A03-0B05-D2F2-3BC6-762150E48584}"/>
              </a:ext>
            </a:extLst>
          </p:cNvPr>
          <p:cNvSpPr txBox="1"/>
          <p:nvPr/>
        </p:nvSpPr>
        <p:spPr>
          <a:xfrm>
            <a:off x="5341603" y="351681"/>
            <a:ext cx="3534587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misura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quanto bene un modello riesce a trovare tutti gli elementi corretti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dovrebbe individuare.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altre parole, indica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quanto del contenuto rilevante è stato effettivamente catturato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8727052-0617-6BF9-5962-C5DB801AA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461" y="2086505"/>
            <a:ext cx="3458729" cy="572282"/>
          </a:xfrm>
          <a:prstGeom prst="rect">
            <a:avLst/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5D2A140E-71B7-F262-E8A5-EA105270D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531" y="2858576"/>
            <a:ext cx="3458729" cy="143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il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include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molti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degli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n-gram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presenti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riassunto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sarà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alto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invece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mancano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molte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informazioni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importanti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sarà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basso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B983443-644E-A6C1-C362-DAF9E2F959C6}"/>
              </a:ext>
            </a:extLst>
          </p:cNvPr>
          <p:cNvSpPr/>
          <p:nvPr/>
        </p:nvSpPr>
        <p:spPr>
          <a:xfrm>
            <a:off x="0" y="1830515"/>
            <a:ext cx="9144000" cy="3312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5394982" y="0"/>
            <a:ext cx="3749018" cy="1830515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041130A8-415E-1327-8881-12E5DBC1D188}"/>
              </a:ext>
            </a:extLst>
          </p:cNvPr>
          <p:cNvSpPr/>
          <p:nvPr/>
        </p:nvSpPr>
        <p:spPr>
          <a:xfrm>
            <a:off x="285750" y="139190"/>
            <a:ext cx="3391954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Varianti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(ROUGE-N, ROUGE-L)</a:t>
            </a:r>
            <a:endParaRPr lang="en-US" sz="1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A1ACA-7082-A817-469F-2C807C85E99A}"/>
              </a:ext>
            </a:extLst>
          </p:cNvPr>
          <p:cNvSpPr txBox="1"/>
          <p:nvPr/>
        </p:nvSpPr>
        <p:spPr>
          <a:xfrm>
            <a:off x="228645" y="990807"/>
            <a:ext cx="493791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 è in realtà un insieme di metriche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(ROUGE-1, ROUGE-2, ROUGE-L...)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C05687-42FB-71B3-6CF1-000ED5E86CAF}"/>
              </a:ext>
            </a:extLst>
          </p:cNvPr>
          <p:cNvSpPr txBox="1"/>
          <p:nvPr/>
        </p:nvSpPr>
        <p:spPr>
          <a:xfrm>
            <a:off x="87090" y="1966938"/>
            <a:ext cx="457200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🔸 ROUGE-N (basato sugli n-grammi)</a:t>
            </a:r>
            <a:endParaRPr lang="en-US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4A0993-7B20-8D31-C235-4EACAECE2C3F}"/>
              </a:ext>
            </a:extLst>
          </p:cNvPr>
          <p:cNvSpPr txBox="1"/>
          <p:nvPr/>
        </p:nvSpPr>
        <p:spPr>
          <a:xfrm>
            <a:off x="157866" y="2203001"/>
            <a:ext cx="793641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Confronta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sequenze di parole consecutive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(n-grammi) tra il testo generato e il testo di riferimento (es. il gatto dorme sul letto)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46F354C-4896-6032-CADC-404FBDFAF9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24018"/>
              </p:ext>
            </p:extLst>
          </p:nvPr>
        </p:nvGraphicFramePr>
        <p:xfrm>
          <a:off x="276217" y="2806538"/>
          <a:ext cx="8673432" cy="1823196"/>
        </p:xfrm>
        <a:graphic>
          <a:graphicData uri="http://schemas.openxmlformats.org/drawingml/2006/table">
            <a:tbl>
              <a:tblPr/>
              <a:tblGrid>
                <a:gridCol w="2168358">
                  <a:extLst>
                    <a:ext uri="{9D8B030D-6E8A-4147-A177-3AD203B41FA5}">
                      <a16:colId xmlns:a16="http://schemas.microsoft.com/office/drawing/2014/main" val="2491686599"/>
                    </a:ext>
                  </a:extLst>
                </a:gridCol>
                <a:gridCol w="2168358">
                  <a:extLst>
                    <a:ext uri="{9D8B030D-6E8A-4147-A177-3AD203B41FA5}">
                      <a16:colId xmlns:a16="http://schemas.microsoft.com/office/drawing/2014/main" val="3428908272"/>
                    </a:ext>
                  </a:extLst>
                </a:gridCol>
                <a:gridCol w="2168358">
                  <a:extLst>
                    <a:ext uri="{9D8B030D-6E8A-4147-A177-3AD203B41FA5}">
                      <a16:colId xmlns:a16="http://schemas.microsoft.com/office/drawing/2014/main" val="1343924696"/>
                    </a:ext>
                  </a:extLst>
                </a:gridCol>
                <a:gridCol w="2168358">
                  <a:extLst>
                    <a:ext uri="{9D8B030D-6E8A-4147-A177-3AD203B41FA5}">
                      <a16:colId xmlns:a16="http://schemas.microsoft.com/office/drawing/2014/main" val="3561962004"/>
                    </a:ext>
                  </a:extLst>
                </a:gridCol>
              </a:tblGrid>
              <a:tr h="2845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Variante</a:t>
                      </a:r>
                      <a:endParaRPr lang="en-US" sz="1050" b="1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90620" marR="90620" marT="45310" marB="453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Cosa confronta</a:t>
                      </a:r>
                    </a:p>
                  </a:txBody>
                  <a:tcPr marL="90620" marR="90620" marT="45310" marB="453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Cosa valuta</a:t>
                      </a:r>
                    </a:p>
                  </a:txBody>
                  <a:tcPr marL="90620" marR="90620" marT="45310" marB="453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Esempio</a:t>
                      </a:r>
                      <a:endParaRPr lang="en-US" sz="1050" b="1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90620" marR="90620" marT="45310" marB="4531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385419"/>
                  </a:ext>
                </a:extLst>
              </a:tr>
              <a:tr h="8206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ROUGE-1</a:t>
                      </a:r>
                      <a:endParaRPr lang="en-US" sz="105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90620" marR="90620" marT="45310" marB="4531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Parole </a:t>
                      </a:r>
                      <a:r>
                        <a:rPr lang="en-US" sz="10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singole</a:t>
                      </a:r>
                      <a:r>
                        <a:rPr lang="en-US" sz="10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(</a:t>
                      </a:r>
                      <a:r>
                        <a:rPr lang="en-US" sz="10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unigrammi</a:t>
                      </a:r>
                      <a:r>
                        <a:rPr lang="en-US" sz="10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</a:p>
                  </a:txBody>
                  <a:tcPr marL="90620" marR="90620" marT="45310" marB="4531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5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Copertura del vocabolario: quante parole del riferimento compaiono nel testo generato</a:t>
                      </a:r>
                    </a:p>
                  </a:txBody>
                  <a:tcPr marL="90620" marR="90620" marT="45310" marB="4531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Output AI: "Il gatto dorme sopra il materasso" </a:t>
                      </a:r>
                    </a:p>
                    <a:p>
                      <a:pPr>
                        <a:buNone/>
                      </a:pPr>
                      <a:r>
                        <a:rPr lang="it-IT" sz="10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“Il“, “gatto“, “dorme” → 3 parole (unigrammi) su 5 corrette</a:t>
                      </a:r>
                    </a:p>
                  </a:txBody>
                  <a:tcPr marL="90620" marR="90620" marT="45310" marB="4531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686838"/>
                  </a:ext>
                </a:extLst>
              </a:tr>
              <a:tr h="6479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5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ROUGE-2</a:t>
                      </a:r>
                      <a:endParaRPr lang="en-US" sz="105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marL="90620" marR="90620" marT="45310" marB="4531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5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Coppie di parole consecutive (bigrammi)</a:t>
                      </a:r>
                    </a:p>
                  </a:txBody>
                  <a:tcPr marL="90620" marR="90620" marT="45310" marB="4531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Fluenza e coerenza locale: se le parole giuste sono anche nel giusto ordine</a:t>
                      </a:r>
                    </a:p>
                  </a:txBody>
                  <a:tcPr marL="90620" marR="90620" marT="45310" marB="4531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“Il gatto” → corretta</a:t>
                      </a:r>
                    </a:p>
                    <a:p>
                      <a:pPr>
                        <a:buNone/>
                      </a:pPr>
                      <a:r>
                        <a:rPr lang="it-IT" sz="10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“gatto dorme” → corretta</a:t>
                      </a:r>
                    </a:p>
                    <a:p>
                      <a:pPr>
                        <a:buNone/>
                      </a:pPr>
                      <a:r>
                        <a:rPr lang="it-IT" sz="10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“dorme sopra” → incorretta</a:t>
                      </a:r>
                    </a:p>
                  </a:txBody>
                  <a:tcPr marL="90620" marR="90620" marT="45310" marB="4531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84022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F0EA1140-BF08-71CC-2904-CB0480E4F860}"/>
              </a:ext>
            </a:extLst>
          </p:cNvPr>
          <p:cNvSpPr txBox="1"/>
          <p:nvPr/>
        </p:nvSpPr>
        <p:spPr>
          <a:xfrm>
            <a:off x="5589332" y="613899"/>
            <a:ext cx="3360318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Tuttavia,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versione ROUGE-N (vista prima)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cioè quella basata sugli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n-grammi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è 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diffusa e più antica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— quindi nel linguaggio comune, quando si dice solo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“ROUGE”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si intende quasi sempre quella.</a:t>
            </a:r>
            <a:endParaRPr lang="en-US" sz="12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B904B6-B6F2-CF00-93F8-4911833851B3}"/>
              </a:ext>
            </a:extLst>
          </p:cNvPr>
          <p:cNvSpPr txBox="1"/>
          <p:nvPr/>
        </p:nvSpPr>
        <p:spPr>
          <a:xfrm>
            <a:off x="205439" y="4722135"/>
            <a:ext cx="8791784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grande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ROUGE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misura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fluenza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en-US" altLang="en-US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struttura</a:t>
            </a:r>
            <a:r>
              <a:rPr kumimoji="0" lang="en-US" altLang="en-US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sintattica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invece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singole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parole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7FF16-0856-5238-A160-1D8EB82FD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6C6CCDF6-101E-22ED-A400-764B0D35EC55}"/>
              </a:ext>
            </a:extLst>
          </p:cNvPr>
          <p:cNvSpPr/>
          <p:nvPr/>
        </p:nvSpPr>
        <p:spPr>
          <a:xfrm>
            <a:off x="0" y="1830515"/>
            <a:ext cx="9144000" cy="33129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A161C7CA-0521-0124-0724-0B66489B1494}"/>
              </a:ext>
            </a:extLst>
          </p:cNvPr>
          <p:cNvSpPr/>
          <p:nvPr/>
        </p:nvSpPr>
        <p:spPr>
          <a:xfrm>
            <a:off x="5394982" y="0"/>
            <a:ext cx="3749018" cy="1830515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7A66DEAD-53BD-1528-8572-6A106BCEFB5E}"/>
              </a:ext>
            </a:extLst>
          </p:cNvPr>
          <p:cNvSpPr/>
          <p:nvPr/>
        </p:nvSpPr>
        <p:spPr>
          <a:xfrm>
            <a:off x="285750" y="139190"/>
            <a:ext cx="3391954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Varianti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(ROUGE-N, ROUGE-L)</a:t>
            </a:r>
            <a:endParaRPr lang="en-US" sz="1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072FD-8525-0E35-211F-A7EFE79C1524}"/>
              </a:ext>
            </a:extLst>
          </p:cNvPr>
          <p:cNvSpPr txBox="1"/>
          <p:nvPr/>
        </p:nvSpPr>
        <p:spPr>
          <a:xfrm>
            <a:off x="228645" y="990807"/>
            <a:ext cx="493791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 è in realtà un insieme di metriche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(ROUGE-1, ROUGE-2, ROUGE-L...)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1C1943-08CF-87C2-C6DB-9BD318584BF1}"/>
              </a:ext>
            </a:extLst>
          </p:cNvPr>
          <p:cNvSpPr txBox="1"/>
          <p:nvPr/>
        </p:nvSpPr>
        <p:spPr>
          <a:xfrm>
            <a:off x="87090" y="1966938"/>
            <a:ext cx="6518732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🔸 </a:t>
            </a:r>
            <a:r>
              <a:rPr 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ROUGE-L (</a:t>
            </a:r>
            <a:r>
              <a:rPr 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basato</a:t>
            </a:r>
            <a:r>
              <a:rPr 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sulla</a:t>
            </a:r>
            <a:r>
              <a:rPr 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Longest Common Subsequence, LCS)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84F475-AE14-73CE-0341-18C5BE61A001}"/>
              </a:ext>
            </a:extLst>
          </p:cNvPr>
          <p:cNvSpPr txBox="1"/>
          <p:nvPr/>
        </p:nvSpPr>
        <p:spPr>
          <a:xfrm>
            <a:off x="157866" y="2203001"/>
            <a:ext cx="875749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Cerca 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sequenza più lunga di parole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compare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sia nel testo generato che nel riferimento (testo umano)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anche se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consecutive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purché appaiano nello stesso ordine.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0C68B1F-6CF5-6BA5-C4A4-32F683571B8E}"/>
              </a:ext>
            </a:extLst>
          </p:cNvPr>
          <p:cNvSpPr txBox="1"/>
          <p:nvPr/>
        </p:nvSpPr>
        <p:spPr>
          <a:xfrm>
            <a:off x="5589332" y="613899"/>
            <a:ext cx="3360318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Tuttavia,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versione ROUGE-N (vista prima)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cioè quella basata sugli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n-grammi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è 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diffusa e più antica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— quindi nel linguaggio comune, quando si dice solo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“ROUGE”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si intende quasi sempre quella.</a:t>
            </a:r>
            <a:endParaRPr lang="en-US" sz="12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E0FA8-1A61-DE65-6ECD-BCEE178F9CBB}"/>
              </a:ext>
            </a:extLst>
          </p:cNvPr>
          <p:cNvSpPr txBox="1"/>
          <p:nvPr/>
        </p:nvSpPr>
        <p:spPr>
          <a:xfrm>
            <a:off x="160758" y="2838326"/>
            <a:ext cx="8788891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rende ROUGE-L più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flessibile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serve che le parole stiano una accanto all’altra, basta che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mantengano l’ordine logico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Riferimento: “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gatto dorme sul tappeto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perché aveva sonno.”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Output: "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gatto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dopo aver mangiato troppo,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dorme sul tappeto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.”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 bigrammi cambiano, quindi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ROUGE-2 è basso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l’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ordine delle parole principali si mantiene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(“il gatto dorme sul tappeto”), perciò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ROUGE-L è alto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9289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5C697-BF93-636F-877D-31EF556C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>
            <a:extLst>
              <a:ext uri="{FF2B5EF4-FFF2-40B4-BE49-F238E27FC236}">
                <a16:creationId xmlns:a16="http://schemas.microsoft.com/office/drawing/2014/main" id="{A3AB7DE6-E3A4-A872-3326-97B2F6F17D4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2FA07A-C9A0-7E6B-4886-6C6F1971B83B}"/>
              </a:ext>
            </a:extLst>
          </p:cNvPr>
          <p:cNvSpPr/>
          <p:nvPr/>
        </p:nvSpPr>
        <p:spPr>
          <a:xfrm>
            <a:off x="245440" y="196158"/>
            <a:ext cx="6076829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</a:t>
            </a:r>
            <a:b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Varianti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(ROUGE-N, ROUGE-L)</a:t>
            </a:r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48070761-C728-C16F-EBEA-F3BDE90B4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675" y="1017359"/>
            <a:ext cx="5308151" cy="37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7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1" y="0"/>
            <a:ext cx="508865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205746" y="159062"/>
            <a:ext cx="408742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Vantaggi: rapidità, standard diffusi, comparabilità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BF822C-B903-2B5D-1C5D-60456403B950}"/>
              </a:ext>
            </a:extLst>
          </p:cNvPr>
          <p:cNvSpPr txBox="1"/>
          <p:nvPr/>
        </p:nvSpPr>
        <p:spPr>
          <a:xfrm>
            <a:off x="96360" y="1349641"/>
            <a:ext cx="4572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Rapidità e Scalabilità: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metriche automatiche sono computazionalmente efficienti.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Standard Diffusi: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BLEU e ROUGE sono diventate uno standard de facto nella comunità scientifica, creando un terreno comune per il confronto dei risultati.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Comparabilità: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Fornendo un punteggio numerico, queste metriche offrono un metodo oggettivo per classificare le prestazioni dei modelli.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40F50-97AD-4457-B2CE-2D84A6A97D83}"/>
              </a:ext>
            </a:extLst>
          </p:cNvPr>
          <p:cNvSpPr txBox="1"/>
          <p:nvPr/>
        </p:nvSpPr>
        <p:spPr>
          <a:xfrm>
            <a:off x="5381838" y="1347025"/>
            <a:ext cx="385852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Possono essere calcolate rapidamente su vasti corpus di testo, consentendo feedback quasi istantaneo.</a:t>
            </a:r>
          </a:p>
        </p:txBody>
      </p:sp>
      <p:pic>
        <p:nvPicPr>
          <p:cNvPr id="27" name="Picture 26" descr="A blurry blue lights">
            <a:extLst>
              <a:ext uri="{FF2B5EF4-FFF2-40B4-BE49-F238E27FC236}">
                <a16:creationId xmlns:a16="http://schemas.microsoft.com/office/drawing/2014/main" id="{931BD3B1-5AA4-1D02-D5D2-247A8BD3F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88658" y="2439938"/>
            <a:ext cx="4055343" cy="2703562"/>
          </a:xfrm>
          <a:prstGeom prst="rect">
            <a:avLst/>
          </a:prstGeom>
        </p:spPr>
      </p:pic>
      <p:pic>
        <p:nvPicPr>
          <p:cNvPr id="29" name="Picture 28" descr="A blurry image of red and yellow lights">
            <a:extLst>
              <a:ext uri="{FF2B5EF4-FFF2-40B4-BE49-F238E27FC236}">
                <a16:creationId xmlns:a16="http://schemas.microsoft.com/office/drawing/2014/main" id="{C3378ED4-96BA-7E5D-D950-C7EFE42CE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48009"/>
          <a:stretch>
            <a:fillRect/>
          </a:stretch>
        </p:blipFill>
        <p:spPr>
          <a:xfrm>
            <a:off x="5088657" y="3737898"/>
            <a:ext cx="4055343" cy="140560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1"/>
          <p:cNvSpPr/>
          <p:nvPr/>
        </p:nvSpPr>
        <p:spPr>
          <a:xfrm>
            <a:off x="4572000" y="1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43685C3F-91B7-BA60-CA6E-D1A8C4FA2815}"/>
              </a:ext>
            </a:extLst>
          </p:cNvPr>
          <p:cNvSpPr/>
          <p:nvPr/>
        </p:nvSpPr>
        <p:spPr>
          <a:xfrm>
            <a:off x="248846" y="139190"/>
            <a:ext cx="2143215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 e BLEU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</a:t>
            </a:r>
            <a:endParaRPr lang="en-US" sz="1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305E2A-32B7-422F-F80A-E47894EA21AF}"/>
              </a:ext>
            </a:extLst>
          </p:cNvPr>
          <p:cNvSpPr txBox="1"/>
          <p:nvPr/>
        </p:nvSpPr>
        <p:spPr>
          <a:xfrm>
            <a:off x="171944" y="980755"/>
            <a:ext cx="4228113" cy="2759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Poca sensibilità semantica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 come BLEU e ROUGE si basano sulla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corrispondenza letterale di parole o sequenze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parole.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sono in grado di riconoscere sinonimi o parafrasi.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frase semanticamente corretta ma con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parole diverse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 quelle di riferimento riceverà un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punteggio basso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C8F6DF-B8A3-C60F-7E72-3ED6B32DE8DB}"/>
              </a:ext>
            </a:extLst>
          </p:cNvPr>
          <p:cNvSpPr txBox="1"/>
          <p:nvPr/>
        </p:nvSpPr>
        <p:spPr>
          <a:xfrm>
            <a:off x="4794448" y="980755"/>
            <a:ext cx="4127101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Scarsa correlazione con i giudizi umani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Diversi studi hanno dimostrato che i punteggi di queste metriche spesso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correlano bene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la valutazione della qualità percepita da un essere umano.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esseri umani valutano la qualità del linguaggio in base a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criteri più complessi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la coerenza, la logica e la pertinenza contestuale.</a:t>
            </a:r>
          </a:p>
        </p:txBody>
      </p:sp>
      <p:pic>
        <p:nvPicPr>
          <p:cNvPr id="31" name="Picture 30" descr="A close up of words&#10;&#10;AI-generated content may be incorrect.">
            <a:extLst>
              <a:ext uri="{FF2B5EF4-FFF2-40B4-BE49-F238E27FC236}">
                <a16:creationId xmlns:a16="http://schemas.microsoft.com/office/drawing/2014/main" id="{620114BE-D081-C7F9-0058-DC333183F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197" r="5914" b="67603"/>
          <a:stretch>
            <a:fillRect/>
          </a:stretch>
        </p:blipFill>
        <p:spPr>
          <a:xfrm>
            <a:off x="0" y="3477181"/>
            <a:ext cx="4572000" cy="1666320"/>
          </a:xfrm>
          <a:prstGeom prst="rect">
            <a:avLst/>
          </a:prstGeom>
        </p:spPr>
      </p:pic>
      <p:pic>
        <p:nvPicPr>
          <p:cNvPr id="35" name="Picture 34" descr="A group of hands holding up colorful letters&#10;&#10;AI-generated content may be incorrect.">
            <a:extLst>
              <a:ext uri="{FF2B5EF4-FFF2-40B4-BE49-F238E27FC236}">
                <a16:creationId xmlns:a16="http://schemas.microsoft.com/office/drawing/2014/main" id="{F60C67B8-AF4C-3172-4BB3-A916067D9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b="20458"/>
          <a:stretch>
            <a:fillRect/>
          </a:stretch>
        </p:blipFill>
        <p:spPr>
          <a:xfrm>
            <a:off x="4876798" y="3264555"/>
            <a:ext cx="3962400" cy="18789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0">
            <a:extLst>
              <a:ext uri="{FF2B5EF4-FFF2-40B4-BE49-F238E27FC236}">
                <a16:creationId xmlns:a16="http://schemas.microsoft.com/office/drawing/2014/main" id="{9C28B0B2-FC2A-2401-39FE-F36B1238CC11}"/>
              </a:ext>
            </a:extLst>
          </p:cNvPr>
          <p:cNvSpPr/>
          <p:nvPr/>
        </p:nvSpPr>
        <p:spPr>
          <a:xfrm>
            <a:off x="5236272" y="0"/>
            <a:ext cx="3912445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318ED8-6292-8003-C541-20B98DAE2DE0}"/>
              </a:ext>
            </a:extLst>
          </p:cNvPr>
          <p:cNvSpPr txBox="1"/>
          <p:nvPr/>
        </p:nvSpPr>
        <p:spPr>
          <a:xfrm>
            <a:off x="207072" y="726216"/>
            <a:ext cx="4824178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questo modulo abbiamo esplorato le metriche tradizionali per la valutazione dei Large Language Models: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Perplessità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(misura dell'incertezza del modello)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(metrica basata sulla precisione degli n-grammi)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(metrica basata sul richiamo)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Abbiamo visto i loro vantaggi 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rapidità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standardizzazione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i loro limiti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scarsa sensibilità semantica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debole correlazione con il giudizio umano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8" name="Text 0">
            <a:extLst>
              <a:ext uri="{FF2B5EF4-FFF2-40B4-BE49-F238E27FC236}">
                <a16:creationId xmlns:a16="http://schemas.microsoft.com/office/drawing/2014/main" id="{DEAEB5E4-1FFE-A10E-4C93-D267D8380787}"/>
              </a:ext>
            </a:extLst>
          </p:cNvPr>
          <p:cNvSpPr/>
          <p:nvPr/>
        </p:nvSpPr>
        <p:spPr>
          <a:xfrm>
            <a:off x="248846" y="285384"/>
            <a:ext cx="219290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1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2298C4-454A-C81F-09E1-27662FAA9988}"/>
              </a:ext>
            </a:extLst>
          </p:cNvPr>
          <p:cNvSpPr txBox="1"/>
          <p:nvPr/>
        </p:nvSpPr>
        <p:spPr>
          <a:xfrm>
            <a:off x="5451545" y="1688017"/>
            <a:ext cx="342592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Queste metriche, pur essendo ancora utili per una valutazione rapida, non sono più sufficienti per catturare la complessità dei moderni LLM.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Nei prossimi moduli, ci concentreremo su 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benchmark moderni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utilizzano un insieme più ampio e diversificato di compiti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valutazioni basate su modelli (LLM-as-a-judge)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sfruttano l’intelligenza degli stessi LLM per ottenere giudizi più vicini a quelli umani</a:t>
            </a:r>
          </a:p>
        </p:txBody>
      </p:sp>
      <p:pic>
        <p:nvPicPr>
          <p:cNvPr id="35" name="Picture 34" descr="A green sign with white text&#10;&#10;AI-generated content may be incorrect.">
            <a:extLst>
              <a:ext uri="{FF2B5EF4-FFF2-40B4-BE49-F238E27FC236}">
                <a16:creationId xmlns:a16="http://schemas.microsoft.com/office/drawing/2014/main" id="{2842E2CA-08A1-9787-D115-FDF56800C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495" b="17643"/>
          <a:stretch>
            <a:fillRect/>
          </a:stretch>
        </p:blipFill>
        <p:spPr>
          <a:xfrm>
            <a:off x="6100717" y="0"/>
            <a:ext cx="3048000" cy="147206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3191770-3228-9407-2AD1-8C992D838A8E}"/>
              </a:ext>
            </a:extLst>
          </p:cNvPr>
          <p:cNvSpPr txBox="1"/>
          <p:nvPr/>
        </p:nvSpPr>
        <p:spPr>
          <a:xfrm>
            <a:off x="93870" y="519633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blogluengo.blogspot.com/2014/10/presentacion-del-proyecto-alumnos.html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sa/3.0/"/>
              </a:rPr>
              <a:t>CC BY-SA-NC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Benchmark generali per LLM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000125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CasellaDiTesto 6">
            <a:extLst>
              <a:ext uri="{FF2B5EF4-FFF2-40B4-BE49-F238E27FC236}">
                <a16:creationId xmlns:a16="http://schemas.microsoft.com/office/drawing/2014/main" id="{C3783618-14CD-04EC-3D3B-F2D16E5EE305}"/>
              </a:ext>
            </a:extLst>
          </p:cNvPr>
          <p:cNvSpPr txBox="1"/>
          <p:nvPr/>
        </p:nvSpPr>
        <p:spPr>
          <a:xfrm>
            <a:off x="74260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6DD2398C-79F5-C37A-679D-715F0B3B612B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Metriche tradizionali per la valutazione LLM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600200"/>
            <a:ext cx="85725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E54642C-BF9E-E037-CDCA-E85267A44BD8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85B0254C-C912-7482-7F59-8391B506E517}"/>
              </a:ext>
            </a:extLst>
          </p:cNvPr>
          <p:cNvSpPr txBox="1"/>
          <p:nvPr/>
        </p:nvSpPr>
        <p:spPr>
          <a:xfrm>
            <a:off x="74260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7235" y="362446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4925440" y="0"/>
            <a:ext cx="421856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B2A725-E11A-E81F-29BA-2AEF592EB97A}"/>
              </a:ext>
            </a:extLst>
          </p:cNvPr>
          <p:cNvSpPr txBox="1"/>
          <p:nvPr/>
        </p:nvSpPr>
        <p:spPr>
          <a:xfrm>
            <a:off x="307235" y="1164672"/>
            <a:ext cx="4137574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Comprendere in profondità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cosa sia un benchmark e perché è uno strumento essenziale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campo dell'Intelligenza Artificiale, in particolare per i modelli linguistici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Acquisire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conoscenza operativa dei principali strumenti e framework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utilizzati a livello internazionale per la valutazione dei Large Language Models (LLM)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Sviluppare la capacità di interpretare i risultati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 benchmark per confrontare le performance dei diversi modelli e scegliere quello più adatto a specifiche esigenze applicative</a:t>
            </a:r>
          </a:p>
        </p:txBody>
      </p:sp>
      <p:pic>
        <p:nvPicPr>
          <p:cNvPr id="23" name="Picture 22" descr="A close-up of a screen&#10;&#10;AI-generated content may be incorrect.">
            <a:extLst>
              <a:ext uri="{FF2B5EF4-FFF2-40B4-BE49-F238E27FC236}">
                <a16:creationId xmlns:a16="http://schemas.microsoft.com/office/drawing/2014/main" id="{88343B84-D02B-0229-87D0-00F68EFC7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9923"/>
          <a:stretch>
            <a:fillRect/>
          </a:stretch>
        </p:blipFill>
        <p:spPr>
          <a:xfrm>
            <a:off x="4925440" y="0"/>
            <a:ext cx="42185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4746" y="305989"/>
            <a:ext cx="322684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Cos'è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benchmark? 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74746" y="899879"/>
            <a:ext cx="5767988" cy="23083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benchmark è un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processo di misurazione standardizzato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 permette di </a:t>
            </a:r>
            <a:r>
              <a:rPr lang="en-US" sz="1250" b="1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valutare e confrontare le prestazioni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 diversi sistemi o componenti in modo oggettivo e riproducibile. </a:t>
            </a: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 contesto dei Large Language Models,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benchmark è un insieme di "esami" o "test"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progettati per misurare specifiche capacità di un modello, come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comprensione del testo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ragionamento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logico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generazione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codice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creatività</a:t>
            </a:r>
            <a:endParaRPr lang="en-US" sz="12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9337D-E626-EC63-ABB5-CA8B1BDEDD07}"/>
              </a:ext>
            </a:extLst>
          </p:cNvPr>
          <p:cNvSpPr txBox="1"/>
          <p:nvPr/>
        </p:nvSpPr>
        <p:spPr>
          <a:xfrm>
            <a:off x="175103" y="3394165"/>
            <a:ext cx="5967274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benchmark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fondamentali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ricerca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sviluppo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campo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LLM.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forniscono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il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confronto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oggettivo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tracciamento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progressi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l'identificazione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debolezze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selezione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adatto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250" dirty="0"/>
          </a:p>
        </p:txBody>
      </p:sp>
      <p:sp>
        <p:nvSpPr>
          <p:cNvPr id="8" name="Shape 16">
            <a:extLst>
              <a:ext uri="{FF2B5EF4-FFF2-40B4-BE49-F238E27FC236}">
                <a16:creationId xmlns:a16="http://schemas.microsoft.com/office/drawing/2014/main" id="{8DE22099-4B51-B9B3-0F2B-F4747A887FAF}"/>
              </a:ext>
            </a:extLst>
          </p:cNvPr>
          <p:cNvSpPr/>
          <p:nvPr/>
        </p:nvSpPr>
        <p:spPr>
          <a:xfrm>
            <a:off x="6286500" y="0"/>
            <a:ext cx="28575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Picture 9" descr="A yellow and white measuring tape&#10;&#10;AI-generated content may be incorrect.">
            <a:extLst>
              <a:ext uri="{FF2B5EF4-FFF2-40B4-BE49-F238E27FC236}">
                <a16:creationId xmlns:a16="http://schemas.microsoft.com/office/drawing/2014/main" id="{4F75B9D2-67C5-24BA-848A-6338858E8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25948"/>
          <a:stretch>
            <a:fillRect/>
          </a:stretch>
        </p:blipFill>
        <p:spPr>
          <a:xfrm>
            <a:off x="6286501" y="0"/>
            <a:ext cx="2857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721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83765" y="304765"/>
            <a:ext cx="2947923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Cos'è un benchmark?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4283765" y="1197666"/>
            <a:ext cx="4403007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 dell'avvento dei moderni LLM, il campo del Natural Language Processing (NLP) si è basato su benchmark che hanno segnato tappe importanti nello sviluppo della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GLUE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SuperGLUE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collezioni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task per 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comprensione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linguaggio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naturale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rappresentato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anni lo standard de facto per 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NLP.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SQuAD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(Stanford Question Answering Dataset)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b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benchmark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focalizzato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sulla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rispondere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domande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basate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 un testo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riferimento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  <a:p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663418" y="3089932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663418" y="472585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pic>
        <p:nvPicPr>
          <p:cNvPr id="9" name="Picture 8" descr="A hand holding a white bottle with a black cap&#10;&#10;AI-generated content may be incorrect.">
            <a:extLst>
              <a:ext uri="{FF2B5EF4-FFF2-40B4-BE49-F238E27FC236}">
                <a16:creationId xmlns:a16="http://schemas.microsoft.com/office/drawing/2014/main" id="{C35B9381-F6D9-BDE3-1E8A-9BE381294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8436"/>
          <a:stretch>
            <a:fillRect/>
          </a:stretch>
        </p:blipFill>
        <p:spPr>
          <a:xfrm>
            <a:off x="-1" y="-1"/>
            <a:ext cx="3826537" cy="5572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3C69CB-A726-5F14-A76C-606EBABE399F}"/>
              </a:ext>
            </a:extLst>
          </p:cNvPr>
          <p:cNvSpPr txBox="1"/>
          <p:nvPr/>
        </p:nvSpPr>
        <p:spPr>
          <a:xfrm>
            <a:off x="-64345" y="5555605"/>
            <a:ext cx="38576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5" tooltip="https://www.printables.com/model/284330-super-glue-replacement-tip-with-cap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6" tooltip="https://creativecommons.org/licenses/by/3.0/"/>
              </a:rPr>
              <a:t>CC BY</a:t>
            </a:r>
            <a:endParaRPr lang="en-US"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394982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28600" y="107546"/>
            <a:ext cx="4810539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Language Model Evaluation</a:t>
            </a:r>
            <a:b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Harness </a:t>
            </a:r>
            <a:endParaRPr lang="en-US" sz="1900" dirty="0">
              <a:solidFill>
                <a:srgbClr val="0F62FE"/>
              </a:solidFill>
            </a:endParaRPr>
          </a:p>
        </p:txBody>
      </p:sp>
      <p:sp>
        <p:nvSpPr>
          <p:cNvPr id="23" name="Shape 20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6B08FD13-FE6A-B189-506A-CCB225FDF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23" y="869241"/>
            <a:ext cx="4564698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Language Model Evaluation Harness 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 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framework software open-source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sviluppato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EleutherAI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un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gruppo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ricerca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no-profit.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diventato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uno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strumento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standard 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la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comunità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scientifica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valutare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Large Language Models in modo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rigoroso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riproducibile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L'Harness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stato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creato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risolvere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problema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fondamentale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nella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ricerca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sui LLM: la </a:t>
            </a:r>
            <a:r>
              <a:rPr kumimoji="0" lang="en-US" altLang="en-US" sz="12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mancanza</a:t>
            </a:r>
            <a:r>
              <a:rPr kumimoji="0" lang="en-US" altLang="en-US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kumimoji="0" lang="en-US" altLang="en-US" sz="12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standardizzazione</a:t>
            </a:r>
            <a:r>
              <a:rPr kumimoji="0" lang="en-US" altLang="en-US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nelle</a:t>
            </a:r>
            <a:r>
              <a:rPr kumimoji="0" lang="en-US" altLang="en-US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valutazioni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Fornisce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ambiente</a:t>
            </a:r>
            <a:r>
              <a:rPr kumimoji="0" lang="en-US" altLang="en-US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test </a:t>
            </a:r>
            <a:r>
              <a:rPr kumimoji="0" lang="en-US" altLang="en-US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unificato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garantendo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ogni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venga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valutato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esattamente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stesse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condizioni</a:t>
            </a:r>
            <a:r>
              <a:rPr kumimoji="0" lang="en-US" altLang="en-US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1F4E302-7829-B532-84D4-158B34CA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83" y="966192"/>
            <a:ext cx="3749018" cy="3211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44702-41E5-2EC4-E1F7-A02EA1C18581}"/>
              </a:ext>
            </a:extLst>
          </p:cNvPr>
          <p:cNvSpPr txBox="1"/>
          <p:nvPr/>
        </p:nvSpPr>
        <p:spPr>
          <a:xfrm>
            <a:off x="0" y="4822454"/>
            <a:ext cx="457200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5"/>
              </a:rPr>
              <a:t>https://github.com/EleutherAI/lm-evaluation-harness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BA729-B8F6-D85A-AD03-56CFA925514D}"/>
              </a:ext>
            </a:extLst>
          </p:cNvPr>
          <p:cNvSpPr txBox="1"/>
          <p:nvPr/>
        </p:nvSpPr>
        <p:spPr>
          <a:xfrm>
            <a:off x="5486400" y="4364854"/>
            <a:ext cx="31101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6"/>
              </a:rPr>
              <a:t>https://www.eleuther.ai/projects/large-language-model-evaluation</a:t>
            </a: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24">
            <a:extLst>
              <a:ext uri="{FF2B5EF4-FFF2-40B4-BE49-F238E27FC236}">
                <a16:creationId xmlns:a16="http://schemas.microsoft.com/office/drawing/2014/main" id="{88BF5096-4754-7537-8A2E-22B2B5D9459E}"/>
              </a:ext>
            </a:extLst>
          </p:cNvPr>
          <p:cNvSpPr/>
          <p:nvPr/>
        </p:nvSpPr>
        <p:spPr>
          <a:xfrm>
            <a:off x="4273420" y="0"/>
            <a:ext cx="487058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FAB337B-155C-455D-CC16-D4813441CB2F}"/>
              </a:ext>
            </a:extLst>
          </p:cNvPr>
          <p:cNvSpPr/>
          <p:nvPr/>
        </p:nvSpPr>
        <p:spPr>
          <a:xfrm>
            <a:off x="4273420" y="0"/>
            <a:ext cx="4870580" cy="14986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BB6254-65FB-C288-B211-0AAC7118767C}"/>
              </a:ext>
            </a:extLst>
          </p:cNvPr>
          <p:cNvSpPr/>
          <p:nvPr/>
        </p:nvSpPr>
        <p:spPr>
          <a:xfrm>
            <a:off x="1609530" y="4412157"/>
            <a:ext cx="2663889" cy="25348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FE6A59E-47DD-FB1A-1E18-81A42340E7CD}"/>
              </a:ext>
            </a:extLst>
          </p:cNvPr>
          <p:cNvSpPr/>
          <p:nvPr/>
        </p:nvSpPr>
        <p:spPr>
          <a:xfrm>
            <a:off x="1264298" y="3841434"/>
            <a:ext cx="3009122" cy="253482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131D4E-DE9B-AEC3-932A-9C5A9362804F}"/>
              </a:ext>
            </a:extLst>
          </p:cNvPr>
          <p:cNvSpPr/>
          <p:nvPr/>
        </p:nvSpPr>
        <p:spPr>
          <a:xfrm>
            <a:off x="886407" y="3258105"/>
            <a:ext cx="3387012" cy="266088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4A2593-8A85-71E9-BFF3-1CC6416F80F6}"/>
              </a:ext>
            </a:extLst>
          </p:cNvPr>
          <p:cNvSpPr/>
          <p:nvPr/>
        </p:nvSpPr>
        <p:spPr>
          <a:xfrm>
            <a:off x="629816" y="2665444"/>
            <a:ext cx="3643603" cy="31568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56F2F0-097F-D063-756D-23B4EE2C3005}"/>
              </a:ext>
            </a:extLst>
          </p:cNvPr>
          <p:cNvSpPr/>
          <p:nvPr/>
        </p:nvSpPr>
        <p:spPr>
          <a:xfrm>
            <a:off x="340568" y="2104053"/>
            <a:ext cx="3932852" cy="231544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F6050D-EFC2-D825-FC21-3994CE3C1644}"/>
              </a:ext>
            </a:extLst>
          </p:cNvPr>
          <p:cNvSpPr txBox="1"/>
          <p:nvPr/>
        </p:nvSpPr>
        <p:spPr>
          <a:xfrm>
            <a:off x="340568" y="953111"/>
            <a:ext cx="3503644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processo di valutazione segue tipicamente questi passaggi: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+mj-lt"/>
              <a:buAutoNum type="arabicPeriod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Selezione del Modello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+mj-lt"/>
              <a:buAutoNum type="arabicPeriod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2. Selezione dei Benchmark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      3. Esecuzione dei Test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              4. Calcolo dei Punteggi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+mj-lt"/>
              <a:buAutoNum type="arabicPeriod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                       5. Generazione dei Risultati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5C6BB4-1190-E76D-F61E-DBAC5AA7311B}"/>
              </a:ext>
            </a:extLst>
          </p:cNvPr>
          <p:cNvSpPr txBox="1"/>
          <p:nvPr/>
        </p:nvSpPr>
        <p:spPr>
          <a:xfrm>
            <a:off x="4418044" y="1643243"/>
            <a:ext cx="425475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L'utente sceglie il modello da valutare, open-source o accessibile via API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L'utente seleziona uno o più benchmark tra centinaia disponibili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L'Harness presenta al modello gli input previsti da ciascun benchmark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risposte vengono confrontate con le risposte corrette</a:t>
            </a:r>
          </a:p>
          <a:p>
            <a:pPr>
              <a:buFont typeface="+mj-lt"/>
              <a:buAutoNum type="arabicPeriod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L'Harness produce un report dettagliato con i punteggi ottenuti</a:t>
            </a:r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1B51429B-A93B-6017-FBA6-A4D48A991164}"/>
              </a:ext>
            </a:extLst>
          </p:cNvPr>
          <p:cNvSpPr/>
          <p:nvPr/>
        </p:nvSpPr>
        <p:spPr>
          <a:xfrm>
            <a:off x="340568" y="201675"/>
            <a:ext cx="4810539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LM Evaluation</a:t>
            </a:r>
            <a:b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Harness </a:t>
            </a:r>
            <a:endParaRPr lang="en-US" sz="1900" dirty="0">
              <a:solidFill>
                <a:srgbClr val="0F62FE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E763BE-14B4-724B-DF0D-82A75E37312F}"/>
              </a:ext>
            </a:extLst>
          </p:cNvPr>
          <p:cNvSpPr txBox="1"/>
          <p:nvPr/>
        </p:nvSpPr>
        <p:spPr>
          <a:xfrm>
            <a:off x="4464697" y="583095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L'Evaluation Harness funziona come un "banco di prova" per i LLM.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12F16-E815-F9C3-D633-91A21C2802B7}"/>
              </a:ext>
            </a:extLst>
          </p:cNvPr>
          <p:cNvSpPr txBox="1"/>
          <p:nvPr/>
        </p:nvSpPr>
        <p:spPr>
          <a:xfrm>
            <a:off x="-21136" y="4858267"/>
            <a:ext cx="457200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3"/>
              </a:rPr>
              <a:t>https://github.com/EleutherAI/lm-evaluation-harness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52676" y="299359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LLM Leaderboard 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352676" y="1252479"/>
            <a:ext cx="3519528" cy="34624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Open LLM Leaderboard, ospitata da Hugging Face, è una delle risorse più influenti per la comunità che si occupa di modelli linguistici open-source, fornendo una classifica trasparente e oggettiva delle performance.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suoi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obiettivi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principali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promuovere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trasparenza</a:t>
            </a:r>
            <a:b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stimolare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competizione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sviluppatori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ricercatori</a:t>
            </a:r>
            <a:b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guidare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selezione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adatti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alle loro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esigenze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663418" y="3857882"/>
            <a:ext cx="402335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  <p:sp>
        <p:nvSpPr>
          <p:cNvPr id="7" name="Text 4"/>
          <p:cNvSpPr/>
          <p:nvPr/>
        </p:nvSpPr>
        <p:spPr>
          <a:xfrm>
            <a:off x="4663418" y="5943857"/>
            <a:ext cx="402335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405BA-4A24-F69C-AF3E-3A02E2F31C94}"/>
              </a:ext>
            </a:extLst>
          </p:cNvPr>
          <p:cNvSpPr txBox="1"/>
          <p:nvPr/>
        </p:nvSpPr>
        <p:spPr>
          <a:xfrm>
            <a:off x="4376029" y="715344"/>
            <a:ext cx="4669999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leaderboard valuta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benchmark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chiave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come: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ARC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–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Domande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scelta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multipla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scienza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scolastica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ragionamento</a:t>
            </a:r>
            <a:b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HellaSwag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–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Completamento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scenari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realistici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basato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sul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buon senso</a:t>
            </a:r>
            <a:b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MMLU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– Test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multidisciplinare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oltre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50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materie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accademiche</a:t>
            </a:r>
            <a:b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TruthfulQA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– Valuta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l’accuratezza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la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veridicità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b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Winogrande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–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Comprensione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linguaggio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risoluzione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ambiguità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pronominali</a:t>
            </a:r>
            <a:b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GSM8k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–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Problemi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matematici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passo-passo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misurare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ragionamento</a:t>
            </a:r>
            <a:r>
              <a:rPr lang="en-US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logico</a:t>
            </a: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704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394982" cy="537042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5394982" y="0"/>
            <a:ext cx="3749018" cy="53704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5CC7572F-7608-E467-AC3C-5209E814F0D7}"/>
              </a:ext>
            </a:extLst>
          </p:cNvPr>
          <p:cNvSpPr/>
          <p:nvPr/>
        </p:nvSpPr>
        <p:spPr>
          <a:xfrm>
            <a:off x="352676" y="299359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LLM Leaderboard 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BE7F28-A57A-94AE-6B54-0AFCFCCC1F28}"/>
              </a:ext>
            </a:extLst>
          </p:cNvPr>
          <p:cNvSpPr txBox="1"/>
          <p:nvPr/>
        </p:nvSpPr>
        <p:spPr>
          <a:xfrm>
            <a:off x="313506" y="967686"/>
            <a:ext cx="4572000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Leaderboard include una grande varietà di modelli: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di grandi aziende tech (Llama di Meta, Gemma di Google)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di startup innovative (Mistral AI)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fine-tuned dalla comunità su dataset specifici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4B5E24-9070-E3AE-B245-66BFD286A9EC}"/>
              </a:ext>
            </a:extLst>
          </p:cNvPr>
          <p:cNvSpPr txBox="1"/>
          <p:nvPr/>
        </p:nvSpPr>
        <p:spPr>
          <a:xfrm>
            <a:off x="5576942" y="596336"/>
            <a:ext cx="3385097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L'analisi dettagliata dei punteggi è fondamentale: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modello potrebbe eccellere nel ragionamento (alto punteggio in ARC e GSM8k) ma essere meno performante nella conoscenza generale (punteggio più basso in MMLU) o mostrare una maggiore tendenza a generare risposte false (basso punteggio in TruthfulQA)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BA40E69-3E95-584F-E0AE-8652356D4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10441"/>
            <a:ext cx="9144000" cy="225998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5B55FC5-E38C-6C0D-9441-29C714EA0685}"/>
              </a:ext>
            </a:extLst>
          </p:cNvPr>
          <p:cNvSpPr/>
          <p:nvPr/>
        </p:nvSpPr>
        <p:spPr>
          <a:xfrm>
            <a:off x="0" y="3116724"/>
            <a:ext cx="9144000" cy="45719"/>
          </a:xfrm>
          <a:prstGeom prst="rect">
            <a:avLst/>
          </a:prstGeom>
          <a:solidFill>
            <a:srgbClr val="0F62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442B4-C482-6734-FFDD-78144169FFF5}"/>
              </a:ext>
            </a:extLst>
          </p:cNvPr>
          <p:cNvSpPr txBox="1"/>
          <p:nvPr/>
        </p:nvSpPr>
        <p:spPr>
          <a:xfrm>
            <a:off x="-29592" y="2847420"/>
            <a:ext cx="6606466" cy="2693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5"/>
              </a:rPr>
              <a:t>https://huggingface.co/spaces/open-llm-leaderboard-old/open_llm_leaderboard</a:t>
            </a: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0">
            <a:extLst>
              <a:ext uri="{FF2B5EF4-FFF2-40B4-BE49-F238E27FC236}">
                <a16:creationId xmlns:a16="http://schemas.microsoft.com/office/drawing/2014/main" id="{7FD971F0-7B04-4469-81D0-E42876407EDD}"/>
              </a:ext>
            </a:extLst>
          </p:cNvPr>
          <p:cNvSpPr/>
          <p:nvPr/>
        </p:nvSpPr>
        <p:spPr>
          <a:xfrm>
            <a:off x="4632649" y="1"/>
            <a:ext cx="4511351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70588" y="215384"/>
            <a:ext cx="92012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HELM 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44BBEF-80C1-09DD-F85A-BBC554FDFAAE}"/>
              </a:ext>
            </a:extLst>
          </p:cNvPr>
          <p:cNvSpPr txBox="1"/>
          <p:nvPr/>
        </p:nvSpPr>
        <p:spPr>
          <a:xfrm>
            <a:off x="228600" y="925438"/>
            <a:ext cx="3988837" cy="268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HELM (Holistic Evaluation of Language Models)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 framework di valutazione sviluppato dal Center for Research on Foundation Models (CRFM) dell'Università di Stanford. 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suggerisce il nome, l'obiettivo di HELM è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fornire una valutazione "olistica",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cioè completa e multidimensionale, che considera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tutti gli aspetti rilevanti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un modello, non solo una singola metrica come l’accuratezza.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approccio permette di avere una visione completa dei trade-off.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F21A83-2014-F601-3DD3-37566AB893C0}"/>
              </a:ext>
            </a:extLst>
          </p:cNvPr>
          <p:cNvSpPr txBox="1"/>
          <p:nvPr/>
        </p:nvSpPr>
        <p:spPr>
          <a:xfrm>
            <a:off x="4870579" y="1577977"/>
            <a:ext cx="403549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HELM valuta i modelli su 7 metriche chiave per ogni scenario: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Accuracy (correttezza delle risposte)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Calibration (stima della confidenza)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Robustness (stabilità delle performance)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Fairness (equità tra gruppi demografici)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 (pregiudizi sociali)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Toxicity (linguaggio dannoso)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Efficiency (costo computazionale)</a:t>
            </a:r>
          </a:p>
        </p:txBody>
      </p:sp>
      <p:pic>
        <p:nvPicPr>
          <p:cNvPr id="28" name="Picture 27" descr="A long tunnel with many lights&#10;&#10;AI-generated content may be incorrect.">
            <a:extLst>
              <a:ext uri="{FF2B5EF4-FFF2-40B4-BE49-F238E27FC236}">
                <a16:creationId xmlns:a16="http://schemas.microsoft.com/office/drawing/2014/main" id="{FB4ECDE9-9E4A-1611-7704-B62207864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264" r="10894" b="50000"/>
          <a:stretch>
            <a:fillRect/>
          </a:stretch>
        </p:blipFill>
        <p:spPr>
          <a:xfrm>
            <a:off x="0" y="3951512"/>
            <a:ext cx="4627983" cy="1191988"/>
          </a:xfrm>
          <a:prstGeom prst="rect">
            <a:avLst/>
          </a:prstGeom>
        </p:spPr>
      </p:pic>
      <p:pic>
        <p:nvPicPr>
          <p:cNvPr id="29" name="Picture 28" descr="A long tunnel with many lights&#10;&#10;AI-generated content may be incorrect.">
            <a:extLst>
              <a:ext uri="{FF2B5EF4-FFF2-40B4-BE49-F238E27FC236}">
                <a16:creationId xmlns:a16="http://schemas.microsoft.com/office/drawing/2014/main" id="{5E7BEADC-3353-EAB9-0239-9B1B102D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9587" r="13140" b="1792"/>
          <a:stretch>
            <a:fillRect/>
          </a:stretch>
        </p:blipFill>
        <p:spPr>
          <a:xfrm>
            <a:off x="4632649" y="0"/>
            <a:ext cx="4511351" cy="11301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2F6A74-A404-F775-0BB5-3EB2947AEBB4}"/>
              </a:ext>
            </a:extLst>
          </p:cNvPr>
          <p:cNvSpPr txBox="1"/>
          <p:nvPr/>
        </p:nvSpPr>
        <p:spPr>
          <a:xfrm>
            <a:off x="0" y="3638804"/>
            <a:ext cx="457200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5"/>
              </a:rPr>
              <a:t>https://crfm.stanford.edu/helm/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4D70228-620D-77D9-013C-E30A2C26C8DF}"/>
              </a:ext>
            </a:extLst>
          </p:cNvPr>
          <p:cNvSpPr txBox="1"/>
          <p:nvPr/>
        </p:nvSpPr>
        <p:spPr>
          <a:xfrm>
            <a:off x="184725" y="1068211"/>
            <a:ext cx="3920745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delle maggiori innovazioni di HELM è l'enfasi posta su metriche che vanno oltre la semplice accuratezza, cruciali per l'adozione responsabile dei LLM in applicazioni reali.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 (Safety):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HELM include scenari specifici per testare la propensione di un modello a generare disinformazione, a rispondere a istruzioni dannose o a produrre contenuti inappropriati.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3"/>
              </a:rPr>
              <a:t>https://crfm.stanford.edu/helm/safety/latest/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Robustezza e Fairness: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HELM valuta la coerenza delle risposte quando il prompt viene modificato e misura l'equità analizzando se le performance variano tra diversi gruppi demografici.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4E464776-13ED-7A19-BF74-D1083A7D5918}"/>
              </a:ext>
            </a:extLst>
          </p:cNvPr>
          <p:cNvSpPr/>
          <p:nvPr/>
        </p:nvSpPr>
        <p:spPr>
          <a:xfrm>
            <a:off x="270588" y="215384"/>
            <a:ext cx="92012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HELM </a:t>
            </a:r>
            <a:endParaRPr lang="en-US" sz="2400" dirty="0"/>
          </a:p>
        </p:txBody>
      </p:sp>
      <p:pic>
        <p:nvPicPr>
          <p:cNvPr id="22" name="Picture 21" descr="A large round metal door with a red carpet&#10;&#10;AI-generated content may be incorrect.">
            <a:extLst>
              <a:ext uri="{FF2B5EF4-FFF2-40B4-BE49-F238E27FC236}">
                <a16:creationId xmlns:a16="http://schemas.microsoft.com/office/drawing/2014/main" id="{6ACBF44C-7EBA-2F31-F54C-5F84CB0D7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817" t="5087" r="29873" b="8625"/>
          <a:stretch>
            <a:fillRect/>
          </a:stretch>
        </p:blipFill>
        <p:spPr>
          <a:xfrm>
            <a:off x="4270454" y="0"/>
            <a:ext cx="4891129" cy="514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0F06AF2-D296-67EF-8EE1-4F99CFAC3488}"/>
              </a:ext>
            </a:extLst>
          </p:cNvPr>
          <p:cNvSpPr txBox="1"/>
          <p:nvPr/>
        </p:nvSpPr>
        <p:spPr>
          <a:xfrm>
            <a:off x="-59574" y="5889903"/>
            <a:ext cx="637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nadanoslibradeescorpio.blogspot.com/2011/12/coca-cola-retira-su-formula-secreta-d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nd/3.0/"/>
              </a:rPr>
              <a:t>CC BY-NC-ND</a:t>
            </a:r>
            <a:endParaRPr lang="en-US" sz="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8"/>
          <p:cNvSpPr/>
          <p:nvPr/>
        </p:nvSpPr>
        <p:spPr>
          <a:xfrm>
            <a:off x="3629608" y="0"/>
            <a:ext cx="5514392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040155" y="271724"/>
            <a:ext cx="295593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Confronto approcci 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0436A7-F10A-3F30-12D3-AED1EF7F05A5}"/>
              </a:ext>
            </a:extLst>
          </p:cNvPr>
          <p:cNvSpPr txBox="1"/>
          <p:nvPr/>
        </p:nvSpPr>
        <p:spPr>
          <a:xfrm>
            <a:off x="4040155" y="1275241"/>
            <a:ext cx="4572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LM Eval Harness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il framework tecnico fondamentale che abilita gli altri due. 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Senza un framework di esecuzione standardizzato, né la Leaderboard né HELM potrebbero garantire la riproducibilità dei loro risultati.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 LLM Leaderboard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eccellente per una visione rapida e competitiva delle performance dei modelli open-source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HELM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offre un'analisi più profonda, evidenziando i rischi e i trade-off che sono cruciali per un'adozione responsabile della tecnologia.</a:t>
            </a:r>
          </a:p>
        </p:txBody>
      </p:sp>
      <p:pic>
        <p:nvPicPr>
          <p:cNvPr id="25" name="Picture 24" descr="A close-up of a word&#10;&#10;AI-generated content may be incorrect.">
            <a:extLst>
              <a:ext uri="{FF2B5EF4-FFF2-40B4-BE49-F238E27FC236}">
                <a16:creationId xmlns:a16="http://schemas.microsoft.com/office/drawing/2014/main" id="{FF468990-5D97-CA44-BB7D-6FBB7A29C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353667"/>
            <a:ext cx="3650590" cy="243616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D8C7A41-B32B-BC0F-1E32-4A6CBB6932DD}"/>
              </a:ext>
            </a:extLst>
          </p:cNvPr>
          <p:cNvSpPr txBox="1"/>
          <p:nvPr/>
        </p:nvSpPr>
        <p:spPr>
          <a:xfrm>
            <a:off x="0" y="5197038"/>
            <a:ext cx="325638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lickr.com/photos/jeffdjevdet/1713408583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3"/>
          <p:cNvSpPr/>
          <p:nvPr/>
        </p:nvSpPr>
        <p:spPr>
          <a:xfrm>
            <a:off x="5579444" y="0"/>
            <a:ext cx="3564556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BB0E66-D347-FE70-629E-FD3125CE1230}"/>
              </a:ext>
            </a:extLst>
          </p:cNvPr>
          <p:cNvSpPr/>
          <p:nvPr/>
        </p:nvSpPr>
        <p:spPr>
          <a:xfrm>
            <a:off x="5579444" y="2696011"/>
            <a:ext cx="3564556" cy="24474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85750" y="243959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5FB3A9-5462-BB83-2FCD-659FDA247BC3}"/>
              </a:ext>
            </a:extLst>
          </p:cNvPr>
          <p:cNvSpPr txBox="1"/>
          <p:nvPr/>
        </p:nvSpPr>
        <p:spPr>
          <a:xfrm>
            <a:off x="321076" y="780248"/>
            <a:ext cx="4366427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Introdurre le metriche classiche di NLP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Fornire una panoramica delle metriche tradizionali utilizzate per la valutazione dei modelli di linguaggio, come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Perplessità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Analizzare vantaggi e limiti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Evidenziare i punti di forza di queste metriche, come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rapidità di calcolo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loro standardizzazione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le rendono utili per confronti rapidi e su larga scala. 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98AB1E-1B88-270F-56DE-9A7DEDB6E00B}"/>
              </a:ext>
            </a:extLst>
          </p:cNvPr>
          <p:cNvSpPr txBox="1"/>
          <p:nvPr/>
        </p:nvSpPr>
        <p:spPr>
          <a:xfrm>
            <a:off x="5878327" y="820938"/>
            <a:ext cx="2995663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Queste metriche, nate nel contesto del Natural Language Processing (NLP), sono state a lungo lo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standard per misurare le performance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 modelli generativi.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93C66-7906-2B09-A59B-3EE994261E77}"/>
              </a:ext>
            </a:extLst>
          </p:cNvPr>
          <p:cNvSpPr txBox="1"/>
          <p:nvPr/>
        </p:nvSpPr>
        <p:spPr>
          <a:xfrm>
            <a:off x="5863890" y="2765988"/>
            <a:ext cx="299566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Allo stesso tempo, verranno discussi i loro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limiti intrinseci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la scarsa sensibilità al significato semantico e la debole correlazione con il giudizio umano, per comprendere perché oggi sono considerate insufficienti da sole.</a:t>
            </a:r>
            <a:endParaRPr lang="en-US" sz="12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13910"/>
            <a:ext cx="22121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E550E3-570C-D588-28C4-36E5AA6509A8}"/>
              </a:ext>
            </a:extLst>
          </p:cNvPr>
          <p:cNvSpPr txBox="1"/>
          <p:nvPr/>
        </p:nvSpPr>
        <p:spPr>
          <a:xfrm>
            <a:off x="228601" y="866299"/>
            <a:ext cx="5794310" cy="4131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questo corso abbiamo esplorato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tre strumenti fondamentali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la valutazione dei Large Language Models: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Language Model Evaluation Harness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il motore tecnico che garantisce test standardizzati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 LLM Leaderboard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la classifica competitiva che guida la comunità open-source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HELM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il framework accademico che valuta sicurezza, equità e robustezza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lezione più importante è che non esiste un singolo numero in grado di definire la "bontà" di un LLM.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valutazione completa richiede l'utilizzo di un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insieme diversificato di benchmark e metriche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permetta di comprendere a fondo i punti di forza, le debolezze e i rischi di ciascun modello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Solo così possiamo costruire un'Intelligenza Artificiale non solo potente, ma anche sicura, equa e benefica per tutti.</a:t>
            </a:r>
          </a:p>
        </p:txBody>
      </p:sp>
      <p:pic>
        <p:nvPicPr>
          <p:cNvPr id="19" name="Picture 18" descr="A magnifying glass on a book&#10;&#10;AI-generated content may be incorrect.">
            <a:extLst>
              <a:ext uri="{FF2B5EF4-FFF2-40B4-BE49-F238E27FC236}">
                <a16:creationId xmlns:a16="http://schemas.microsoft.com/office/drawing/2014/main" id="{D5BDF252-1257-6938-7F4F-9DAEC2EFD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6049" t="1202" r="26924" b="10686"/>
          <a:stretch>
            <a:fillRect/>
          </a:stretch>
        </p:blipFill>
        <p:spPr>
          <a:xfrm>
            <a:off x="6330761" y="6265"/>
            <a:ext cx="2813239" cy="51320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970C4E-3225-F466-AD85-E9AA40DF1B12}"/>
              </a:ext>
            </a:extLst>
          </p:cNvPr>
          <p:cNvSpPr txBox="1"/>
          <p:nvPr/>
        </p:nvSpPr>
        <p:spPr>
          <a:xfrm>
            <a:off x="0" y="5721414"/>
            <a:ext cx="67094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pressbooks.nvcc.edu/ede10/chapter/preparing-to-summariz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48163"/>
            <a:ext cx="7550144" cy="675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Benchmark </a:t>
            </a: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specifici</a:t>
            </a: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task</a:t>
            </a:r>
          </a:p>
        </p:txBody>
      </p:sp>
      <p:sp>
        <p:nvSpPr>
          <p:cNvPr id="4" name="Text 1"/>
          <p:cNvSpPr/>
          <p:nvPr/>
        </p:nvSpPr>
        <p:spPr>
          <a:xfrm>
            <a:off x="285750" y="1000125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CasellaDiTesto 6">
            <a:extLst>
              <a:ext uri="{FF2B5EF4-FFF2-40B4-BE49-F238E27FC236}">
                <a16:creationId xmlns:a16="http://schemas.microsoft.com/office/drawing/2014/main" id="{8A5DCB33-4F86-DF96-EFEA-34801948D975}"/>
              </a:ext>
            </a:extLst>
          </p:cNvPr>
          <p:cNvSpPr txBox="1"/>
          <p:nvPr/>
        </p:nvSpPr>
        <p:spPr>
          <a:xfrm>
            <a:off x="74260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6B5B15C-D998-935B-F6CD-F2DA61835B6E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7235" y="362446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4925440" y="0"/>
            <a:ext cx="421856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B2A725-E11A-E81F-29BA-2AEF592EB97A}"/>
              </a:ext>
            </a:extLst>
          </p:cNvPr>
          <p:cNvSpPr txBox="1"/>
          <p:nvPr/>
        </p:nvSpPr>
        <p:spPr>
          <a:xfrm>
            <a:off x="307235" y="1164672"/>
            <a:ext cx="4137574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Comprendere l'importanza dei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benchmark specifici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valutare capacità precise dei modelli linguistici in contesti realistici e misurabili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Conoscere i tre benchmark fondamentali: </a:t>
            </a:r>
            <a:r>
              <a:rPr lang="it-IT" sz="1250" b="1" dirty="0" err="1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SQuAD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it-IT" sz="1250" b="1" dirty="0" err="1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Question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Answering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CNN/</a:t>
            </a:r>
            <a:r>
              <a:rPr lang="it-IT" sz="1250" b="1" dirty="0" err="1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DailyMail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Summarization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WMT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Machine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Translation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Identificare le metriche appropriate: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Exact Match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F1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QA (Question Answering),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ROUGE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summarization,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it-IT" sz="1250" b="1" dirty="0">
                <a:solidFill>
                  <a:srgbClr val="3379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traduzione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Impostare test realistici simulando condizioni d'uso reali, utilizzando prompt appropriati e dati non visti durante il training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Immagine 3" descr="Immagine che contiene testo, Scaffalatura, Pubblicazione, mensola per libri&#10;&#10;Il contenuto generato dall'IA potrebbe non essere corretto.">
            <a:extLst>
              <a:ext uri="{FF2B5EF4-FFF2-40B4-BE49-F238E27FC236}">
                <a16:creationId xmlns:a16="http://schemas.microsoft.com/office/drawing/2014/main" id="{84A7A0F5-78BB-6055-A9F9-380580376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5692"/>
          <a:stretch>
            <a:fillRect/>
          </a:stretch>
        </p:blipFill>
        <p:spPr>
          <a:xfrm>
            <a:off x="4925440" y="0"/>
            <a:ext cx="42185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4746" y="121323"/>
            <a:ext cx="6604372" cy="73866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 servono benchmark specifici per task?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74745" y="916654"/>
            <a:ext cx="8211163" cy="134652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Large Language Models sono sistemi </a:t>
            </a:r>
            <a:r>
              <a:rPr lang="it-IT" sz="125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complessi e versatili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 la loro valutazione richiede </a:t>
            </a: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approccio strutturato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Non è sufficiente testare un modello in modo generico: ogni applicazione richiede competenze specifiche che devono essere misurate con criteri appropriati. </a:t>
            </a:r>
          </a:p>
          <a:p>
            <a:pPr marL="0" indent="0">
              <a:buNone/>
            </a:pP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endParaRPr lang="en-US" sz="1250" dirty="0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37C485CC-3787-B6A8-09D0-0EB541A81880}"/>
              </a:ext>
            </a:extLst>
          </p:cNvPr>
          <p:cNvSpPr/>
          <p:nvPr/>
        </p:nvSpPr>
        <p:spPr>
          <a:xfrm>
            <a:off x="3861809" y="1746612"/>
            <a:ext cx="4692109" cy="32701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modello può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eccellere in un compito ma fallire in un altro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Le performance generali non rivelano punti di forza e debolezza specifici.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benchmark permettono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confronti oggettivi tra modelli diversi utilizzando gli stessi dati e metriche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garantendo equità nella valutazione.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risultati possono essere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verificati e replicati da altri ricercatori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garantendo trasparenza e affidabilità scientifica.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Ogni benchmark è progettato per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testare una capacità specifica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consentendo di tracciare progressi nel tempo e identificare aree di miglioramento.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A783AB-916C-C658-98AE-1F18BAF252C5}"/>
              </a:ext>
            </a:extLst>
          </p:cNvPr>
          <p:cNvSpPr txBox="1"/>
          <p:nvPr/>
        </p:nvSpPr>
        <p:spPr>
          <a:xfrm>
            <a:off x="274746" y="1754479"/>
            <a:ext cx="4572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generica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Standardizzazione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Riproducibilità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Specializzazione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misurabile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33B7-F834-B39D-7BE8-78A530B1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EFFD8A2-EFAA-5EE5-3066-D7262BB90B22}"/>
              </a:ext>
            </a:extLst>
          </p:cNvPr>
          <p:cNvSpPr/>
          <p:nvPr/>
        </p:nvSpPr>
        <p:spPr>
          <a:xfrm>
            <a:off x="206736" y="3829480"/>
            <a:ext cx="8469751" cy="1065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A788CD0-2938-C097-67C4-1B83DE80C245}"/>
              </a:ext>
            </a:extLst>
          </p:cNvPr>
          <p:cNvSpPr/>
          <p:nvPr/>
        </p:nvSpPr>
        <p:spPr>
          <a:xfrm>
            <a:off x="274746" y="121323"/>
            <a:ext cx="6604372" cy="73866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 servono benchmark specifici per task?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1C0BFCB-D87E-BE00-EF89-4E804865524A}"/>
              </a:ext>
            </a:extLst>
          </p:cNvPr>
          <p:cNvSpPr/>
          <p:nvPr/>
        </p:nvSpPr>
        <p:spPr>
          <a:xfrm>
            <a:off x="274746" y="4210828"/>
            <a:ext cx="8211163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modello con ottimo punteggio su benchmark generali potrebbe avere difficoltà a rispondere correttamente a domande fattuali precise (QA), anche se produce testi fluenti e coerenti. Solo test specifici rivelano queste limitazioni e permettono di scegliere il modello giusto per l'applicazione. 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DD5C020-EDFE-51E9-3837-2F2AC9C88322}"/>
              </a:ext>
            </a:extLst>
          </p:cNvPr>
          <p:cNvSpPr/>
          <p:nvPr/>
        </p:nvSpPr>
        <p:spPr>
          <a:xfrm>
            <a:off x="274745" y="3890570"/>
            <a:ext cx="8211163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 pratico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D2175B4C-FB92-CF7D-3BB5-9AB066DA3007}"/>
              </a:ext>
            </a:extLst>
          </p:cNvPr>
          <p:cNvSpPr/>
          <p:nvPr/>
        </p:nvSpPr>
        <p:spPr>
          <a:xfrm>
            <a:off x="3861809" y="620444"/>
            <a:ext cx="4692109" cy="32701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modello può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eccellere in un compito ma fallire in un altro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Le performance generali non rivelano punti di forza e debolezza specifici.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benchmark permettono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confronti oggettivi tra modelli diversi utilizzando gli stessi dati e metriche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garantendo equità nella valutazione.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risultati possono essere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verificati e replicati da altri ricercatori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garantendo trasparenza e affidabilità scientifica.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Ogni benchmark è progettato per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testare una capacità specifica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consentendo di tracciare progressi nel tempo e identificare aree di miglioramento.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9" name="CasellaDiTesto 10">
            <a:extLst>
              <a:ext uri="{FF2B5EF4-FFF2-40B4-BE49-F238E27FC236}">
                <a16:creationId xmlns:a16="http://schemas.microsoft.com/office/drawing/2014/main" id="{32D915A8-9939-A34B-E34E-53B63C3124B3}"/>
              </a:ext>
            </a:extLst>
          </p:cNvPr>
          <p:cNvSpPr txBox="1"/>
          <p:nvPr/>
        </p:nvSpPr>
        <p:spPr>
          <a:xfrm>
            <a:off x="274746" y="628311"/>
            <a:ext cx="4572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generica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Standardizzazione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Riproducibilità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Specializzazione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misurabile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2895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33814EF8-B3E3-C142-F453-434C1FFEA0A4}"/>
              </a:ext>
            </a:extLst>
          </p:cNvPr>
          <p:cNvSpPr/>
          <p:nvPr/>
        </p:nvSpPr>
        <p:spPr>
          <a:xfrm>
            <a:off x="4221365" y="1166328"/>
            <a:ext cx="4465407" cy="300691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368228" y="266755"/>
            <a:ext cx="623568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SQuAD</a:t>
            </a: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Stanford Question Answering Dataset</a:t>
            </a:r>
          </a:p>
        </p:txBody>
      </p:sp>
      <p:sp>
        <p:nvSpPr>
          <p:cNvPr id="5" name="Text 2"/>
          <p:cNvSpPr/>
          <p:nvPr/>
        </p:nvSpPr>
        <p:spPr>
          <a:xfrm>
            <a:off x="368229" y="1166328"/>
            <a:ext cx="3324008" cy="423192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SQuAD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uno dei benchmark più influenti per valutare la capacità dei modelli di comprendere testi e rispondere a domande specifiche. Si tratta di un task di </a:t>
            </a:r>
            <a:r>
              <a:rPr lang="it-IT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Extractive</a:t>
            </a: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it-IT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</a:t>
            </a: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it-IT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Answering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il modello deve identificare la porzione esatta di testo che contiene la risposta.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Creato da Stanford University nel 2016, contiene oltre 100.000 coppie domanda-risposta basate su più di 500 articoli di Wikipedia in inglese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Ogni esempio comprende: un paragrafo di contesto, una domanda in linguaggio naturale, e una o più risposte estratte con posizione di inizio e fine nel testo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/>
          </a:p>
          <a:p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663418" y="3089932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663418" y="472585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DE76307-BA6E-CB86-4607-7B7700764373}"/>
              </a:ext>
            </a:extLst>
          </p:cNvPr>
          <p:cNvSpPr/>
          <p:nvPr/>
        </p:nvSpPr>
        <p:spPr>
          <a:xfrm>
            <a:off x="4387196" y="1330488"/>
            <a:ext cx="4112568" cy="36779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 concreto di un item 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SQuAD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Contesto: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"La Torre Eiffel è una torre in ferro situata a Parigi, sul Campo di Marte. Fu costruita da Gustave Eiffel e dai suoi collaboratori tra il 1887 e il 1889 come ingresso all'Esposizione Universale del 1889. Con i suoi 330 metri di altezza, è rimasta la struttura più alta del mondo fino al 1930."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Domanda: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"Chi costruì la Torre Eiffel?"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Risposta corretta: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"Gustave Eiffel" (estratta dal testo, posizione caratteri 89-103)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Domanda impossibile (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SQuAD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2.0):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"In che anno fu demolita la Torre Eiffel?" → Risposta: NESSUNA (non c’è informazione nel testo)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/>
          </a:p>
          <a:p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394982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28600" y="69074"/>
            <a:ext cx="4810539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 si valuta la performance su </a:t>
            </a:r>
            <a:r>
              <a:rPr lang="it-IT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SQuAD</a:t>
            </a: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</a:t>
            </a:r>
          </a:p>
        </p:txBody>
      </p:sp>
      <p:sp>
        <p:nvSpPr>
          <p:cNvPr id="23" name="Shape 20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6B08FD13-FE6A-B189-506A-CCB225FDF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22" y="1058257"/>
            <a:ext cx="5341259" cy="4347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valutare quanto bene un modello risponde alle domande di </a:t>
            </a:r>
            <a:r>
              <a:rPr lang="it-IT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SQuAD</a:t>
            </a: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si utilizzano due metriche complementari che misurano aspetti diversi della qualità delle risposte.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Exact Match (EM)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Percentuale di risposte identiche al riferimento. </a:t>
            </a:r>
            <a:b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Metrica binaria: 1 se perfetta, 0 altrimenti.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 "Gustave Eiffel" = 1, "Eiffel" o "Gustave Eiffel nel 1887" = 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F1 Score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Sovrapposizione parziale tra parole. </a:t>
            </a:r>
            <a:b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Formula: F1 = 2 × (Precisione × Recall) / (Precisione + Recall).</a:t>
            </a:r>
            <a:b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 Corretto "Gustave Eiffel" vs Predetto "Eiffel" → Precisione 100%, Recall 50%, F1 = 66.7%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E896B71-4D84-CAD3-3525-163D5D392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181" y="1046349"/>
            <a:ext cx="3408219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Perché due metriche?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 è rigorosa ma penalizza piccole variazioni (articoli, punteggiatura).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F1 è tollerante e cattura risposte parziali. Insieme forniscono un quadro completo.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Performance </a:t>
            </a:r>
            <a:r>
              <a:rPr lang="en-US" alt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tipiche</a:t>
            </a:r>
            <a:r>
              <a:rPr lang="en-US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lang="en-US" alt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SQuAD</a:t>
            </a:r>
            <a:r>
              <a:rPr lang="en-US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2.0)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Umani: EM ~82%, F1 ~91%.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SOTA 2024: EM ~90%, F1 ~93%.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migliori sistemi ora superano le performance umane su questo benchmark.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197B4-2A79-4BE5-5F7A-511B6AE1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85D9E65-2840-FC4B-9434-F48F0676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3033EBF-A525-7D06-0C7E-9E52CE5E95B8}"/>
              </a:ext>
            </a:extLst>
          </p:cNvPr>
          <p:cNvSpPr/>
          <p:nvPr/>
        </p:nvSpPr>
        <p:spPr>
          <a:xfrm>
            <a:off x="0" y="0"/>
            <a:ext cx="4699247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B421EF9-1AEA-48A1-52FB-A501D10AD3B0}"/>
              </a:ext>
            </a:extLst>
          </p:cNvPr>
          <p:cNvSpPr/>
          <p:nvPr/>
        </p:nvSpPr>
        <p:spPr>
          <a:xfrm>
            <a:off x="228600" y="253740"/>
            <a:ext cx="481053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SQuAD </a:t>
            </a:r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5782EE84-53B3-D630-85A5-232B4C7B70D3}"/>
              </a:ext>
            </a:extLst>
          </p:cNvPr>
          <p:cNvSpPr/>
          <p:nvPr/>
        </p:nvSpPr>
        <p:spPr>
          <a:xfrm>
            <a:off x="4699247" y="0"/>
            <a:ext cx="444475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E63DC729-B197-92BE-19B1-E63BAB228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39" y="1055874"/>
            <a:ext cx="4480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🎯 Exact Match (EM)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cos’è: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una metrica che misura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quante risposte sono esattamente identiche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quelle corrette.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funziona: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binaria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cioè può valere solo: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1"/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se la risposta è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perfettamente uguale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alla soluzione esatta.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1"/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se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è identica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anche se è quasi giusta.</a:t>
            </a:r>
          </a:p>
          <a:p>
            <a:pPr lvl="1"/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BC03ABE-D728-78E9-6555-3D5C346A3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8530" y="1536774"/>
            <a:ext cx="4006187" cy="2208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  <a:b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corretta: "Gustave Eiffel«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Predetto "Gustave Eiffel" → ✅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 = 1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Predetto "Eiffel" → ❌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 = 0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Predetto "Gustave Eiffel nel 1887" → ❌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 = 0</a:t>
            </a: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pratica: o è identica, o è sbagliata.</a:t>
            </a:r>
          </a:p>
        </p:txBody>
      </p:sp>
    </p:spTree>
    <p:extLst>
      <p:ext uri="{BB962C8B-B14F-4D97-AF65-F5344CB8AC3E}">
        <p14:creationId xmlns:p14="http://schemas.microsoft.com/office/powerpoint/2010/main" val="2496993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2143-4C6F-05B8-B0E1-CC2626DF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1EF8595-85B6-55D3-273F-27F832B7B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29CA8057-9B6E-9998-3DD4-4410CE228DB6}"/>
              </a:ext>
            </a:extLst>
          </p:cNvPr>
          <p:cNvSpPr/>
          <p:nvPr/>
        </p:nvSpPr>
        <p:spPr>
          <a:xfrm>
            <a:off x="0" y="0"/>
            <a:ext cx="4699247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946D77B-C088-E8D9-A04F-968281FA0128}"/>
              </a:ext>
            </a:extLst>
          </p:cNvPr>
          <p:cNvSpPr/>
          <p:nvPr/>
        </p:nvSpPr>
        <p:spPr>
          <a:xfrm>
            <a:off x="228600" y="253740"/>
            <a:ext cx="481053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SQuAD </a:t>
            </a:r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E308E3AA-27D6-6880-17B8-B48DD2C768FA}"/>
              </a:ext>
            </a:extLst>
          </p:cNvPr>
          <p:cNvSpPr/>
          <p:nvPr/>
        </p:nvSpPr>
        <p:spPr>
          <a:xfrm>
            <a:off x="4699247" y="0"/>
            <a:ext cx="444475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97A8AB93-AACD-6F94-8ABC-F732271C8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84" y="845479"/>
            <a:ext cx="4480059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🎯 F1 Score (F1)</a:t>
            </a: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cos’è: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L’F1 Score serve per capire quanto una risposta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“assomiglia” 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quella corretta, anche se non è identica.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differenza dell’Exact Match, che dà solo tutto giusto o tutto sbagliato, l’F1 Score riconosce le risposte parzialmente giuste.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funziona: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una metrica più “flessibile” che valuta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quanto le parole della risposta predetta coincidono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quelle della risposta corretta — anche se non è identica.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Combina due concetti: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quante parole della risposta predetta sono corrette.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quante parole corrette sono state trovate nella risposta.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D857A4B-B619-B4D2-F587-D0775785BB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7452" y="43390"/>
            <a:ext cx="4115539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quante parole della risposta predetta sono corrette.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corretta: "Gustave Eiffel"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del modello: "Eiffel«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Ha scritto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 parola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ed 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giusta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quante parole corrette sono state trovate nella risposta.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corretta: "Gustave Eiffel"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del modello: "Eiffel«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La risposta corretta aveva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 parole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modello ne ha trovata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 giusta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DCBE3-A620-8C8D-829E-1B1AA130D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47" y="394845"/>
            <a:ext cx="3344506" cy="4564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5FD54C-98B1-E003-6B03-F070EF74F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138" y="2752813"/>
            <a:ext cx="3071544" cy="489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8187D-26AA-B8E9-ED2D-76CD2A7114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2563" y="1870878"/>
            <a:ext cx="1885319" cy="419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FC9658-757C-8E7D-A04F-63D716F17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177" y="4430973"/>
            <a:ext cx="1682088" cy="45741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8226E7-06C4-5096-CFD6-C3F2D8801A04}"/>
              </a:ext>
            </a:extLst>
          </p:cNvPr>
          <p:cNvCxnSpPr/>
          <p:nvPr/>
        </p:nvCxnSpPr>
        <p:spPr>
          <a:xfrm>
            <a:off x="4699247" y="2382176"/>
            <a:ext cx="4444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541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EC054-51DD-E3E2-4110-10B19A670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0">
            <a:extLst>
              <a:ext uri="{FF2B5EF4-FFF2-40B4-BE49-F238E27FC236}">
                <a16:creationId xmlns:a16="http://schemas.microsoft.com/office/drawing/2014/main" id="{3844F2AD-03A8-7EE7-E830-621F5F5C7477}"/>
              </a:ext>
            </a:extLst>
          </p:cNvPr>
          <p:cNvSpPr/>
          <p:nvPr/>
        </p:nvSpPr>
        <p:spPr>
          <a:xfrm>
            <a:off x="0" y="0"/>
            <a:ext cx="444475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8682B33-5CAC-E837-D635-B43A178E5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05" y="43390"/>
            <a:ext cx="4115539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quante parole della risposta predetta sono corrette.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corretta: "Gustave Eiffel"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del modello: "Eiffel«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Ha scritto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 parola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ed 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giusta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quante parole corrette sono state trovate nella risposta.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corretta: "Gustave Eiffel"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del modello: "Eiffel«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La risposta corretta aveva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 parole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modello ne ha trovata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 giusta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27900-463A-8D79-9102-0A9E86E7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00" y="394845"/>
            <a:ext cx="3344506" cy="456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1A1D72-6D3F-F2ED-05FD-3A02462C0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891" y="2752813"/>
            <a:ext cx="3071544" cy="4891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106138-FB66-A7F8-C903-0AF028B29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316" y="1870878"/>
            <a:ext cx="1885319" cy="4192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0B56A5-2D19-F44E-AB30-BDB1AC1BA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930" y="4430973"/>
            <a:ext cx="1682088" cy="45741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66DA001-48E9-115F-EFE8-2648FEAA1F72}"/>
              </a:ext>
            </a:extLst>
          </p:cNvPr>
          <p:cNvCxnSpPr/>
          <p:nvPr/>
        </p:nvCxnSpPr>
        <p:spPr>
          <a:xfrm>
            <a:off x="0" y="2382176"/>
            <a:ext cx="4444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1">
            <a:extLst>
              <a:ext uri="{FF2B5EF4-FFF2-40B4-BE49-F238E27FC236}">
                <a16:creationId xmlns:a16="http://schemas.microsoft.com/office/drawing/2014/main" id="{2863DA01-6306-9172-A8A1-ACF412B18560}"/>
              </a:ext>
            </a:extLst>
          </p:cNvPr>
          <p:cNvSpPr/>
          <p:nvPr/>
        </p:nvSpPr>
        <p:spPr>
          <a:xfrm>
            <a:off x="4572000" y="166610"/>
            <a:ext cx="481053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F1 Score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06BAC0-396B-2E81-22F4-32D7E4E18A68}"/>
              </a:ext>
            </a:extLst>
          </p:cNvPr>
          <p:cNvSpPr txBox="1"/>
          <p:nvPr/>
        </p:nvSpPr>
        <p:spPr>
          <a:xfrm>
            <a:off x="4512958" y="693215"/>
            <a:ext cx="469087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una metrica più “flessibile” che valuta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quanto le parole della risposta predetta coincidono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quelle della risposta corretta, anche se non è identica.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Combina due concetti: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quante parole della risposta predetta sono corrette.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Recall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quante parole corrette sono state trovate nella risposta.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6396FCF-68F4-872D-E45D-35AC0F01F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076" y="2382176"/>
            <a:ext cx="1885412" cy="4192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8B9C03-05CE-8E47-57D6-71C85245942F}"/>
              </a:ext>
            </a:extLst>
          </p:cNvPr>
          <p:cNvSpPr txBox="1"/>
          <p:nvPr/>
        </p:nvSpPr>
        <p:spPr>
          <a:xfrm>
            <a:off x="4572000" y="2955096"/>
            <a:ext cx="469087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Immagina che la risposta corretta sia: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"Gustave Eiffel«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Ora guarda queste risposte:</a:t>
            </a:r>
          </a:p>
          <a:p>
            <a:pPr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🟢 "Gustave Eiffel" → 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perfetta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F1 =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100%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🟡 "Eiffel" → 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parzialmente giusta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F1 ≈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67%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🔴 "Eiffel Tower" → 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quasi sbagliata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F1 ≈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33%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🔴 "Napoleon" → è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completamente sbagliata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F1 =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0%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2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B17D3E-C41E-DBEF-39E5-DBF34ABE5B4D}"/>
              </a:ext>
            </a:extLst>
          </p:cNvPr>
          <p:cNvSpPr/>
          <p:nvPr/>
        </p:nvSpPr>
        <p:spPr>
          <a:xfrm>
            <a:off x="244688" y="4253161"/>
            <a:ext cx="4533499" cy="7379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6436DA-FF3A-3B1B-5216-6656AFEB3890}"/>
              </a:ext>
            </a:extLst>
          </p:cNvPr>
          <p:cNvSpPr/>
          <p:nvPr/>
        </p:nvSpPr>
        <p:spPr>
          <a:xfrm>
            <a:off x="234214" y="3434012"/>
            <a:ext cx="4533499" cy="7379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25379A-903E-B3E7-7CEA-0C4605DF4733}"/>
              </a:ext>
            </a:extLst>
          </p:cNvPr>
          <p:cNvSpPr/>
          <p:nvPr/>
        </p:nvSpPr>
        <p:spPr>
          <a:xfrm>
            <a:off x="234215" y="2614863"/>
            <a:ext cx="4533499" cy="7379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23">
            <a:extLst>
              <a:ext uri="{FF2B5EF4-FFF2-40B4-BE49-F238E27FC236}">
                <a16:creationId xmlns:a16="http://schemas.microsoft.com/office/drawing/2014/main" id="{21AAA408-CA27-4D55-E1CF-78698DDC209D}"/>
              </a:ext>
            </a:extLst>
          </p:cNvPr>
          <p:cNvSpPr/>
          <p:nvPr/>
        </p:nvSpPr>
        <p:spPr>
          <a:xfrm>
            <a:off x="4915301" y="0"/>
            <a:ext cx="4228699" cy="514349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74228" y="233061"/>
            <a:ext cx="4753368" cy="3231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1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ruolo delle metriche automatiche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274228" y="668123"/>
            <a:ext cx="4432525" cy="44935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metriche automatiche sono strumenti essenziali per la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dei Large Language Models (LLM).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Svolgono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ruolo cruciale nel fornire una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misurazione quantitativa e oggettiva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delle prestazioni di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metriche consentono di confrontare diversi modelli in modo rapido e scalabile, analizzando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aspetti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testo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come: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coerenza</a:t>
            </a:r>
            <a:b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it-IT" sz="1400" dirty="0"/>
              <a:t>logica e connessione tra le parti del testo, la consistenza interna del discorso</a:t>
            </a:r>
            <a:br>
              <a:rPr lang="it-IT" sz="1400" dirty="0"/>
            </a:b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fluenza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it-IT" sz="1400" dirty="0"/>
              <a:t>scorrevolezza e naturalezza del linguaggio, inclusi grammatica e stile</a:t>
            </a:r>
            <a:br>
              <a:rPr lang="it-IT" sz="1400" dirty="0"/>
            </a:b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pertinenza</a:t>
            </a: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it-IT" sz="1400" dirty="0"/>
              <a:t>quanto il testo o la risposta è appropriata e in linea con la domanda o il contesto</a:t>
            </a: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pic>
        <p:nvPicPr>
          <p:cNvPr id="13" name="Picture 12" descr="A close-up of a circular ruler&#10;&#10;AI-generated content may be incorrect.">
            <a:extLst>
              <a:ext uri="{FF2B5EF4-FFF2-40B4-BE49-F238E27FC236}">
                <a16:creationId xmlns:a16="http://schemas.microsoft.com/office/drawing/2014/main" id="{827DBC81-B699-B4D6-71BD-D54433413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15150" y="-1"/>
            <a:ext cx="3429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C070-1009-7D7D-884F-D01DA626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D712D14-14D6-A1D4-4C33-E28F8DF67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6687E67D-836B-0B59-BD00-73262D96F0AC}"/>
              </a:ext>
            </a:extLst>
          </p:cNvPr>
          <p:cNvSpPr/>
          <p:nvPr/>
        </p:nvSpPr>
        <p:spPr>
          <a:xfrm>
            <a:off x="0" y="0"/>
            <a:ext cx="5394982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09C5C0C-685C-BBF6-A78E-B2E2B2440B1D}"/>
              </a:ext>
            </a:extLst>
          </p:cNvPr>
          <p:cNvSpPr/>
          <p:nvPr/>
        </p:nvSpPr>
        <p:spPr>
          <a:xfrm>
            <a:off x="228600" y="214547"/>
            <a:ext cx="4810539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CNN/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DailyMail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Benchmark per la Summarization</a:t>
            </a:r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EC8AD518-820C-B9CD-A53F-D42675FBC6E9}"/>
              </a:ext>
            </a:extLst>
          </p:cNvPr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3C93D819-A540-C8E7-BD63-26BF44FED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342790"/>
            <a:ext cx="5110558" cy="3776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dataset CNN/</a:t>
            </a:r>
            <a:r>
              <a:rPr lang="it-IT" alt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DailyMail</a:t>
            </a: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il </a:t>
            </a:r>
            <a:r>
              <a:rPr lang="it-IT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benchmark di riferimento </a:t>
            </a: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valutare la capacità dei modelli di produrre </a:t>
            </a:r>
            <a:r>
              <a:rPr lang="it-IT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riassunti automatici </a:t>
            </a: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articoli giornalistici, testando la comprensione profonda e la sintesi linguistica.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Articoli di notizie da CNN e </a:t>
            </a:r>
            <a:r>
              <a:rPr lang="it-IT" altLang="en-US" sz="11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Daily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Mail con riassunti scritti da giornalisti professionisti, garantendo qualità e rilevanza per il training dei modelli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it-IT" altLang="en-US" sz="115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Circa 300.000 coppie articolo-riassunto con testi di 400-800 parole e riassunti di 3-4 frasi, ideale per training robusto e generalizzazione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155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it-IT" altLang="en-US" sz="115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esempio contiene un articolo completo e bullet points che catturano i punti chiave, testando la capacità di identificare informazioni salienti e condensarle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en-US" sz="1155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en-US" sz="1155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180CEA-1E2B-A6BF-0043-3109DB9F5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3569" y="1197732"/>
            <a:ext cx="3408219" cy="2208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Extractive</a:t>
            </a:r>
            <a:r>
              <a:rPr lang="it-IT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vs </a:t>
            </a:r>
            <a:r>
              <a:rPr lang="it-IT" altLang="en-US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Abstractive</a:t>
            </a:r>
            <a:endParaRPr lang="it-IT" altLang="en-US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Extractive: seleziona e combina frasi esistenti (riusa parole e frasi esistenti)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lang="it-IT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Abstractive: genera nuove frasi con parafrasi, più difficile ma più simile al comportamento umano (usa nuove parole e frasi per stessi concetti)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999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0E6B-42F0-2024-2126-2D598A9BD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D2AF5549-E772-9FC5-5257-407404E125D0}"/>
              </a:ext>
            </a:extLst>
          </p:cNvPr>
          <p:cNvSpPr/>
          <p:nvPr/>
        </p:nvSpPr>
        <p:spPr>
          <a:xfrm>
            <a:off x="4221365" y="1166328"/>
            <a:ext cx="4465407" cy="34125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3612EDE-395D-706D-4C2E-9AB0409B7E29}"/>
              </a:ext>
            </a:extLst>
          </p:cNvPr>
          <p:cNvSpPr/>
          <p:nvPr/>
        </p:nvSpPr>
        <p:spPr>
          <a:xfrm>
            <a:off x="368228" y="309783"/>
            <a:ext cx="6904134" cy="69249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CNN/</a:t>
            </a:r>
            <a:r>
              <a:rPr lang="en-US" sz="22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DailyMail</a:t>
            </a: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Benchmark per la Summarization</a:t>
            </a:r>
          </a:p>
          <a:p>
            <a:pPr marL="0" indent="0">
              <a:buNone/>
            </a:pPr>
            <a:endParaRPr lang="en-US" sz="225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16A2708B-4910-1111-B605-CB1764FA9DFE}"/>
              </a:ext>
            </a:extLst>
          </p:cNvPr>
          <p:cNvSpPr/>
          <p:nvPr/>
        </p:nvSpPr>
        <p:spPr>
          <a:xfrm>
            <a:off x="368227" y="1262508"/>
            <a:ext cx="3676717" cy="1923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dataset CNN/</a:t>
            </a:r>
            <a:r>
              <a:rPr lang="it-IT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DailyMail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il benchmark di riferimento per valutare la capacità dei modelli di produrre riassunti automatici di articoli giornalistici, testando la comprensione profonda e la sintesi linguistica. 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250" dirty="0"/>
          </a:p>
          <a:p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95E8D21-F2AD-BFB6-3129-A01ED8AA0FB7}"/>
              </a:ext>
            </a:extLst>
          </p:cNvPr>
          <p:cNvSpPr/>
          <p:nvPr/>
        </p:nvSpPr>
        <p:spPr>
          <a:xfrm>
            <a:off x="4663418" y="3089932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399303CD-3C54-0F7E-A678-08A80A93548F}"/>
              </a:ext>
            </a:extLst>
          </p:cNvPr>
          <p:cNvSpPr/>
          <p:nvPr/>
        </p:nvSpPr>
        <p:spPr>
          <a:xfrm>
            <a:off x="4663418" y="472585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12ADD907-C6C3-9BB4-BF6A-C0044C0A229F}"/>
              </a:ext>
            </a:extLst>
          </p:cNvPr>
          <p:cNvSpPr/>
          <p:nvPr/>
        </p:nvSpPr>
        <p:spPr>
          <a:xfrm>
            <a:off x="4397784" y="1255568"/>
            <a:ext cx="4112568" cy="307007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 concreto di 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summarization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Articolo (estratto):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 Primo Ministro ha annunciato oggi un nuovo pacchetto di misure economiche per sostenere le piccole e medie imprese colpite dalla crisi economica. Il pacchetto, del valore di 2 miliardi di euro, include sgravi fiscali, prestiti agevolati e contributi a fondo perduto. Le associazioni di categoria hanno accolto positivamente l’iniziativa, definendola un primo passo importante. Tuttavia, alcuni economisti ritengono che le misure siano insufficienti e chiedono interventi più strutturali..."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Riassunto 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extractive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 Primo Ministro ha annunciato un pacchetto di 2 miliardi per le PMI. Include sgravi fiscali e prestiti agevolati."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Riassunto 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abstractive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 governo introduce aiuti economici per le imprese in difficoltà. Le reazioni sono miste tra sostegno delle associazioni e scetticismo degli economisti."</a:t>
            </a:r>
          </a:p>
        </p:txBody>
      </p:sp>
      <p:pic>
        <p:nvPicPr>
          <p:cNvPr id="3" name="Immagine 2" descr="Immagine che contiene giornale, testo, Notizie, Carta da giornale&#10;&#10;Il contenuto generato dall'IA potrebbe non essere corretto.">
            <a:extLst>
              <a:ext uri="{FF2B5EF4-FFF2-40B4-BE49-F238E27FC236}">
                <a16:creationId xmlns:a16="http://schemas.microsoft.com/office/drawing/2014/main" id="{7A637C0D-5735-CCCE-202B-381676BE3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2626591"/>
            <a:ext cx="3775364" cy="251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34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D3B38-27A3-C5F0-2EE8-98E3E4017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magine 17" descr="Immagine che contiene rosso, interno&#10;&#10;Il contenuto generato dall'IA potrebbe non essere corretto.">
            <a:extLst>
              <a:ext uri="{FF2B5EF4-FFF2-40B4-BE49-F238E27FC236}">
                <a16:creationId xmlns:a16="http://schemas.microsoft.com/office/drawing/2014/main" id="{384A2FAD-4622-A486-6D69-56ECC7781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34460" b="15904"/>
          <a:stretch>
            <a:fillRect/>
          </a:stretch>
        </p:blipFill>
        <p:spPr>
          <a:xfrm>
            <a:off x="4370829" y="818026"/>
            <a:ext cx="4773171" cy="432547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11260A9-A0E6-5982-BB5F-B954DB99934F}"/>
              </a:ext>
            </a:extLst>
          </p:cNvPr>
          <p:cNvSpPr/>
          <p:nvPr/>
        </p:nvSpPr>
        <p:spPr>
          <a:xfrm>
            <a:off x="4778998" y="1091766"/>
            <a:ext cx="4112354" cy="961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83EEC46-7D23-BDE4-C155-E0CCB70BB242}"/>
              </a:ext>
            </a:extLst>
          </p:cNvPr>
          <p:cNvSpPr/>
          <p:nvPr/>
        </p:nvSpPr>
        <p:spPr>
          <a:xfrm>
            <a:off x="266032" y="306634"/>
            <a:ext cx="5174493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 si valuta la qualità dei riassunti?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AC724BFB-332B-D76D-351B-3CC806722639}"/>
              </a:ext>
            </a:extLst>
          </p:cNvPr>
          <p:cNvSpPr/>
          <p:nvPr/>
        </p:nvSpPr>
        <p:spPr>
          <a:xfrm>
            <a:off x="266032" y="862183"/>
            <a:ext cx="3676717" cy="11541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 (Recall-Oriented Understudy for Gisting Evaluation) è la </a:t>
            </a: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metrica standard per valutare riassunti automatici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misurando la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sovrapposizione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(conteggio n-grammi) tra il testo generato e riassunti di riferimento scritti da umani. 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736C9E1-CD43-2133-DBDE-27D0B6654E12}"/>
              </a:ext>
            </a:extLst>
          </p:cNvPr>
          <p:cNvSpPr/>
          <p:nvPr/>
        </p:nvSpPr>
        <p:spPr>
          <a:xfrm>
            <a:off x="4663418" y="472585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D76C9414-5211-4E33-56C7-4CCDF74ABB37}"/>
              </a:ext>
            </a:extLst>
          </p:cNvPr>
          <p:cNvSpPr/>
          <p:nvPr/>
        </p:nvSpPr>
        <p:spPr>
          <a:xfrm>
            <a:off x="4894364" y="1154857"/>
            <a:ext cx="4112568" cy="11310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ROUGE-1 (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Unigram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Misura la sovrapposizione di singole parole tra riassunto generato e riferimento. Più alta è la percentuale, più parole in comune ci sono.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27B08871-A0AA-E0BD-F710-10E64600EF80}"/>
              </a:ext>
            </a:extLst>
          </p:cNvPr>
          <p:cNvSpPr/>
          <p:nvPr/>
        </p:nvSpPr>
        <p:spPr>
          <a:xfrm>
            <a:off x="4778998" y="2214183"/>
            <a:ext cx="4112354" cy="961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052DAAD7-B992-0DE4-B39F-9676C0087AC6}"/>
              </a:ext>
            </a:extLst>
          </p:cNvPr>
          <p:cNvSpPr/>
          <p:nvPr/>
        </p:nvSpPr>
        <p:spPr>
          <a:xfrm>
            <a:off x="4894364" y="2277274"/>
            <a:ext cx="3907988" cy="11310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ROUGE-2 (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Bigram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Misura coppie di parole consecutive, catturando meglio fluidità e ordine. Più rigorosa di ROUGE-1, penalizza riassunti con parole corrette ma ordine sbagliato.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258CE21-4DEA-920B-3066-95C868FE66DD}"/>
              </a:ext>
            </a:extLst>
          </p:cNvPr>
          <p:cNvSpPr/>
          <p:nvPr/>
        </p:nvSpPr>
        <p:spPr>
          <a:xfrm>
            <a:off x="4778998" y="3336600"/>
            <a:ext cx="4112354" cy="9618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FD3D5A6C-DDD6-AA84-4AFD-85717A2F1384}"/>
              </a:ext>
            </a:extLst>
          </p:cNvPr>
          <p:cNvSpPr/>
          <p:nvPr/>
        </p:nvSpPr>
        <p:spPr>
          <a:xfrm>
            <a:off x="4894364" y="3399691"/>
            <a:ext cx="4112568" cy="11310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ROUGE-L (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Longest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Common 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Subsequence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 la sequenza più lunga di parole comuni anche non consecutive, valutando la struttura complessiva del riassunto senza richiedere contiguità.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7B823F1A-976C-0BA6-B329-09D5760A2FAC}"/>
              </a:ext>
            </a:extLst>
          </p:cNvPr>
          <p:cNvSpPr/>
          <p:nvPr/>
        </p:nvSpPr>
        <p:spPr>
          <a:xfrm>
            <a:off x="266032" y="2225645"/>
            <a:ext cx="3852149" cy="1750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AFB1E36A-4A66-39A1-D6B4-67FDEC1B9EC9}"/>
              </a:ext>
            </a:extLst>
          </p:cNvPr>
          <p:cNvSpPr/>
          <p:nvPr/>
        </p:nvSpPr>
        <p:spPr>
          <a:xfrm>
            <a:off x="402647" y="2671763"/>
            <a:ext cx="3641273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 e alternative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 misura solo sovrapposizione lessicale, non significato. Per coerenza semantica e fedeltà si usano anche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BERTScore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embeddings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neurali) e valutazione umana.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46FCA945-AF47-E3A1-2C0B-2465714A1C72}"/>
              </a:ext>
            </a:extLst>
          </p:cNvPr>
          <p:cNvSpPr/>
          <p:nvPr/>
        </p:nvSpPr>
        <p:spPr>
          <a:xfrm>
            <a:off x="8297662" y="89221"/>
            <a:ext cx="893270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Ripasso...</a:t>
            </a:r>
          </a:p>
        </p:txBody>
      </p:sp>
    </p:spTree>
    <p:extLst>
      <p:ext uri="{BB962C8B-B14F-4D97-AF65-F5344CB8AC3E}">
        <p14:creationId xmlns:p14="http://schemas.microsoft.com/office/powerpoint/2010/main" val="2733875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0EC2D-A4A4-6BD7-F6E1-ACAC88D2F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F7CCC786-80F7-EF1D-73B5-6E261E81A863}"/>
              </a:ext>
            </a:extLst>
          </p:cNvPr>
          <p:cNvSpPr/>
          <p:nvPr/>
        </p:nvSpPr>
        <p:spPr>
          <a:xfrm>
            <a:off x="4221365" y="1166328"/>
            <a:ext cx="4465407" cy="355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622D988-994D-AFDF-A5EB-005B4A019DD6}"/>
              </a:ext>
            </a:extLst>
          </p:cNvPr>
          <p:cNvSpPr/>
          <p:nvPr/>
        </p:nvSpPr>
        <p:spPr>
          <a:xfrm>
            <a:off x="368228" y="482907"/>
            <a:ext cx="5174493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 si valuta la qualità dei riassunti?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74E2ADA-62D7-5349-C2FD-194EE2FDF5DE}"/>
              </a:ext>
            </a:extLst>
          </p:cNvPr>
          <p:cNvSpPr/>
          <p:nvPr/>
        </p:nvSpPr>
        <p:spPr>
          <a:xfrm>
            <a:off x="321648" y="1150792"/>
            <a:ext cx="3676717" cy="11541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 (Recall-Oriented Understudy for Gisting Evaluation) è la </a:t>
            </a: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metrica standard 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valutare </a:t>
            </a: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riassunti automatici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misurando la </a:t>
            </a:r>
            <a:r>
              <a:rPr lang="it-IT" sz="1250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sovrapposizione </a:t>
            </a:r>
            <a:r>
              <a:rPr lang="it-IT" sz="12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(conteggio n-grammi)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 il testo generato e riassunti di riferimento scritti da umani. 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F91DE3-FC37-8001-81F7-5B3880DCBC57}"/>
              </a:ext>
            </a:extLst>
          </p:cNvPr>
          <p:cNvSpPr/>
          <p:nvPr/>
        </p:nvSpPr>
        <p:spPr>
          <a:xfrm>
            <a:off x="4663418" y="3089932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CF50CA2-AF0A-C23F-8305-29C1DA5E9876}"/>
              </a:ext>
            </a:extLst>
          </p:cNvPr>
          <p:cNvSpPr/>
          <p:nvPr/>
        </p:nvSpPr>
        <p:spPr>
          <a:xfrm>
            <a:off x="4663418" y="472585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3F1A644B-F9CC-17B6-52BF-F348C0C1D378}"/>
              </a:ext>
            </a:extLst>
          </p:cNvPr>
          <p:cNvSpPr/>
          <p:nvPr/>
        </p:nvSpPr>
        <p:spPr>
          <a:xfrm>
            <a:off x="4413170" y="1149204"/>
            <a:ext cx="4112568" cy="35548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 pratico di calcolo ROUGE: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Riferimento: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 governo annuncia nuovi aiuti economici per le imprese" (8 parole)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Generato: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 governo presenta aiuti alle imprese colpite" (7 parole)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ROUGE-1: Parole in comune: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"Il", "governo", "aiuti", "imprese" = 4 parole. Recall = 4/8 = 50%, Precision = 4/7 = 57%, F1 = 53%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ROUGE-2: </a:t>
            </a:r>
            <a:r>
              <a:rPr lang="it-IT" sz="10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Bigrammi</a:t>
            </a: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comune: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 governo", "aiuti (per/alle) imprese" = 1÷2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bigrammi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Recall ≈14÷28%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Interpretazione: 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ROUGE-1 moderato indica sovrapposizione lessicale discreta. ROUGE-2 basso indica struttura diversa. 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Riassunto semanticamente corretto ma formulato diversamente.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pic>
        <p:nvPicPr>
          <p:cNvPr id="9" name="Immagine 8" descr="Immagine che contiene libro, testo, giornale, calligrafia&#10;&#10;Il contenuto generato dall'IA potrebbe non essere corretto.">
            <a:extLst>
              <a:ext uri="{FF2B5EF4-FFF2-40B4-BE49-F238E27FC236}">
                <a16:creationId xmlns:a16="http://schemas.microsoft.com/office/drawing/2014/main" id="{91EF6A40-4398-C9D3-62F0-884B15134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1648" y="2395665"/>
            <a:ext cx="3495279" cy="233018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DF9AF6E-845A-9B2C-DE86-09F71C3DE57F}"/>
              </a:ext>
            </a:extLst>
          </p:cNvPr>
          <p:cNvSpPr txBox="1"/>
          <p:nvPr/>
        </p:nvSpPr>
        <p:spPr>
          <a:xfrm>
            <a:off x="-59352" y="5143500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ccpb.it/blog/2020/09/08/regolamenti-decreti-bio-aggiornato-testo-coordinato-ccpb-2020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sa/3.0/"/>
              </a:rPr>
              <a:t>CC BY-SA-NC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2118887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BB4BD-7756-AF30-91E4-068646A94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38CE18FB-CB97-4C4A-65E9-269B637D272B}"/>
              </a:ext>
            </a:extLst>
          </p:cNvPr>
          <p:cNvSpPr/>
          <p:nvPr/>
        </p:nvSpPr>
        <p:spPr>
          <a:xfrm>
            <a:off x="0" y="2571751"/>
            <a:ext cx="9144000" cy="25717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F7C9F30-8B39-29AE-2E51-778FDAD70283}"/>
              </a:ext>
            </a:extLst>
          </p:cNvPr>
          <p:cNvSpPr/>
          <p:nvPr/>
        </p:nvSpPr>
        <p:spPr>
          <a:xfrm>
            <a:off x="228600" y="214547"/>
            <a:ext cx="4810539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WMT: Workshop on Machine Translation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D8E16D5A-A030-7FA7-5466-B2109B85A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3" y="1188812"/>
            <a:ext cx="4572000" cy="398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WMT è la </a:t>
            </a: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competizione e il benchmark più prestigioso 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valutare sistemi di traduzione automatica, organizzato annualmente dal 2006.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 lo standard di riferimento per misurare i progressi nella traduzione multilingue e confrontare approcci diversi su dati reali.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Copertura linguistica estesa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Decine di coppie di lingue testate (inglese-tedesco, inglese-cinese, italiano-inglese, ecc.) con milioni di coppie di frasi parallele per training e test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di grandi dimensioni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Milioni di frasi per training e migliaia per test, con traduzioni di riferimento create da traduttori professionisti madrelingua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9245C16-FB05-8641-0EA2-ED68220FDDEE}"/>
              </a:ext>
            </a:extLst>
          </p:cNvPr>
          <p:cNvSpPr txBox="1"/>
          <p:nvPr/>
        </p:nvSpPr>
        <p:spPr>
          <a:xfrm>
            <a:off x="4856425" y="2619732"/>
            <a:ext cx="4257983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Domini applicativi diversi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Notizie, documenti biomedici, conversazioni, testi tecnici per testare la versatilità dei sistemi in contesti realistici e specializzati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Evoluzione tecnologica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2006–2016: sistemi statistici (SMT), che traducono analizzando la probabilità delle parole.</a:t>
            </a:r>
            <a:b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2016–oggi: sistemi neurali (NMT) con architettura Transformer: usa reti neurali per capire il contesto e produce traduzioni molto più naturali e precise.</a:t>
            </a:r>
          </a:p>
        </p:txBody>
      </p:sp>
      <p:pic>
        <p:nvPicPr>
          <p:cNvPr id="10" name="Immagine 9" descr="Immagine che contiene Ingegneria elettronica, Componente di circuito, Componente elettrico, circuito&#10;&#10;Il contenuto generato dall'IA potrebbe non essere corretto.">
            <a:extLst>
              <a:ext uri="{FF2B5EF4-FFF2-40B4-BE49-F238E27FC236}">
                <a16:creationId xmlns:a16="http://schemas.microsoft.com/office/drawing/2014/main" id="{C4EA92EF-3A8D-8FA5-2B6A-76C1057B3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0000" r="37741"/>
          <a:stretch>
            <a:fillRect/>
          </a:stretch>
        </p:blipFill>
        <p:spPr>
          <a:xfrm>
            <a:off x="4856425" y="-1"/>
            <a:ext cx="4287576" cy="257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89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E0457-7C1C-C3A0-BFBB-EFED74CF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9E33F25F-A3BA-F091-2126-4597571CC10E}"/>
              </a:ext>
            </a:extLst>
          </p:cNvPr>
          <p:cNvSpPr/>
          <p:nvPr/>
        </p:nvSpPr>
        <p:spPr>
          <a:xfrm>
            <a:off x="2766226" y="1033377"/>
            <a:ext cx="5955209" cy="35595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9973BB1-9878-4D74-6E5E-2FCB5D5E1BE3}"/>
              </a:ext>
            </a:extLst>
          </p:cNvPr>
          <p:cNvSpPr/>
          <p:nvPr/>
        </p:nvSpPr>
        <p:spPr>
          <a:xfrm>
            <a:off x="321648" y="348254"/>
            <a:ext cx="488915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0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WMT: Workshop on Machine Translation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9140B0E2-FFBC-7A2E-BB04-663B42615363}"/>
              </a:ext>
            </a:extLst>
          </p:cNvPr>
          <p:cNvSpPr/>
          <p:nvPr/>
        </p:nvSpPr>
        <p:spPr>
          <a:xfrm>
            <a:off x="321648" y="1178075"/>
            <a:ext cx="1728825" cy="32701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WMT è la </a:t>
            </a: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competizione e il benchmark più prestigioso 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valutare sistemi di traduzione automatica, organizzato annualmente dal 2006.</a:t>
            </a:r>
          </a:p>
          <a:p>
            <a:pPr marL="0" indent="0">
              <a:buNone/>
            </a:pPr>
            <a:endParaRPr lang="it-IT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Rappresenta lo </a:t>
            </a:r>
            <a:r>
              <a:rPr lang="it-IT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standard di riferimento 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misurare i progressi nella traduzione multilingue e confrontare approcci diversi su dati reali. 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384F276-0314-37A7-4F08-E1BA70745927}"/>
              </a:ext>
            </a:extLst>
          </p:cNvPr>
          <p:cNvSpPr/>
          <p:nvPr/>
        </p:nvSpPr>
        <p:spPr>
          <a:xfrm>
            <a:off x="3208280" y="295698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7BE0BEA2-8E20-F7BD-8A9F-E7B4250C74ED}"/>
              </a:ext>
            </a:extLst>
          </p:cNvPr>
          <p:cNvSpPr/>
          <p:nvPr/>
        </p:nvSpPr>
        <p:spPr>
          <a:xfrm>
            <a:off x="3208280" y="4592900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4C9B630-D4EF-8838-AE1E-BA3A22B2AF89}"/>
              </a:ext>
            </a:extLst>
          </p:cNvPr>
          <p:cNvSpPr/>
          <p:nvPr/>
        </p:nvSpPr>
        <p:spPr>
          <a:xfrm>
            <a:off x="2958032" y="1258628"/>
            <a:ext cx="5479386" cy="307007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 di traduzione e complessità del task: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Sorgente (EN):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"The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European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Parliament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voted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favor of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stricter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environmental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regulations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."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Riferimento (IT):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 Parlamento Europeo ha votato a favore di normative ambientali più severe."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Traduzione modello: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 Parlamento Europeo ha votato per regolamenti ambientali più rigorosi."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Sfide: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Scelta lessicale ("normative" vs "regolamenti", "severe" vs "rigorosi"), ordine delle parole (EN: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aggettivo+nome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IT: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nome+aggettivo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), tempi verbali (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present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perfect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), mantenimento del significato formale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Entrambe le traduzioni sono corrette semanticamente. 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metriche automatiche devono catturare questa equivalenza pur con formulazioni diverse.</a:t>
            </a:r>
          </a:p>
        </p:txBody>
      </p:sp>
    </p:spTree>
    <p:extLst>
      <p:ext uri="{BB962C8B-B14F-4D97-AF65-F5344CB8AC3E}">
        <p14:creationId xmlns:p14="http://schemas.microsoft.com/office/powerpoint/2010/main" val="1739177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A02F-345D-7D04-0AA8-A0E0B3AB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1C3F0D19-B109-75C8-E9F8-9E70B3288F18}"/>
              </a:ext>
            </a:extLst>
          </p:cNvPr>
          <p:cNvSpPr/>
          <p:nvPr/>
        </p:nvSpPr>
        <p:spPr>
          <a:xfrm>
            <a:off x="4405198" y="962526"/>
            <a:ext cx="4738802" cy="3547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8552CFC-B96D-8D60-0C4A-139BC05CED29}"/>
              </a:ext>
            </a:extLst>
          </p:cNvPr>
          <p:cNvSpPr/>
          <p:nvPr/>
        </p:nvSpPr>
        <p:spPr>
          <a:xfrm>
            <a:off x="0" y="2301162"/>
            <a:ext cx="4405198" cy="2842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4448490-1BA1-3AB8-E24E-B979A99DD695}"/>
              </a:ext>
            </a:extLst>
          </p:cNvPr>
          <p:cNvSpPr/>
          <p:nvPr/>
        </p:nvSpPr>
        <p:spPr>
          <a:xfrm>
            <a:off x="321648" y="348254"/>
            <a:ext cx="578363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it-IT" sz="20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Metriche per valutare la qualità della traduzione</a:t>
            </a:r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B4199EE-1A20-6EBC-9E43-E6C34B3A7CEE}"/>
              </a:ext>
            </a:extLst>
          </p:cNvPr>
          <p:cNvSpPr/>
          <p:nvPr/>
        </p:nvSpPr>
        <p:spPr>
          <a:xfrm>
            <a:off x="252376" y="1013838"/>
            <a:ext cx="4023354" cy="38395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valutazione della traduzione automatica è complessa perché esistono </a:t>
            </a:r>
            <a:r>
              <a:rPr lang="it-IT" sz="1150" b="1" dirty="0">
                <a:solidFill>
                  <a:srgbClr val="3379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molteplici traduzioni corrette per la stessa frase</a:t>
            </a: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</a:p>
          <a:p>
            <a:pPr marL="0" indent="0">
              <a:buNone/>
            </a:pPr>
            <a:endParaRPr lang="it-IT" sz="11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metriche automatiche cercano di approssimare il giudizio umano con approcci diversi. </a:t>
            </a:r>
          </a:p>
          <a:p>
            <a:pPr marL="0" indent="0">
              <a:buNone/>
            </a:pPr>
            <a:endParaRPr lang="it-IT" sz="11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1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 pratico di calcolo BLEU: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Riferimento: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"Il gatto dorme sul divano rosso" </a:t>
            </a: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Candidata: 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"Il gatto sta dormendo sul divano"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1-gram: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Comuni: "Il", "gatto", "sul", "divano" = 4/6 = 67% </a:t>
            </a: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2-gram: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"Il gatto", "sul divano" = 2/5 = 40%</a:t>
            </a: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3-gram: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Nessuna tripla in comune = 0% </a:t>
            </a: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BLEU finale: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Media geometrica con penalty → ≈ 25-30 (basso)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Problema: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Significato simile ("dorme" vs "sta dormendo") ma BLEU basso. </a:t>
            </a:r>
          </a:p>
          <a:p>
            <a:pPr marL="0" indent="0">
              <a:buNone/>
            </a:pPr>
            <a:endParaRPr lang="it-IT" sz="10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COMET darebbe punteggio più alto catturando equivalenza semantica.</a:t>
            </a: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BEA75FD-41A0-67A2-5784-5DD4A711341E}"/>
              </a:ext>
            </a:extLst>
          </p:cNvPr>
          <p:cNvSpPr/>
          <p:nvPr/>
        </p:nvSpPr>
        <p:spPr>
          <a:xfrm>
            <a:off x="3208280" y="4592900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0D37D50-87EE-ABEA-5CE1-FA4FFC06C721}"/>
              </a:ext>
            </a:extLst>
          </p:cNvPr>
          <p:cNvSpPr/>
          <p:nvPr/>
        </p:nvSpPr>
        <p:spPr>
          <a:xfrm>
            <a:off x="4719032" y="1058164"/>
            <a:ext cx="4112354" cy="10078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1229262-06C3-A23E-4042-2A37609BFE43}"/>
              </a:ext>
            </a:extLst>
          </p:cNvPr>
          <p:cNvSpPr/>
          <p:nvPr/>
        </p:nvSpPr>
        <p:spPr>
          <a:xfrm>
            <a:off x="4834398" y="1121255"/>
            <a:ext cx="3927988" cy="11310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BLEU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Metrica più diffusa (2002), misura precisione n-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gram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(1-4 </a:t>
            </a:r>
            <a:r>
              <a:rPr lang="it-IT" sz="10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gram</a:t>
            </a: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). Range 0-100. Veloce e interpretabile ma superficiale: non cattura significato semantico.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75B6077-54B8-200A-2619-1B67DE2DC971}"/>
              </a:ext>
            </a:extLst>
          </p:cNvPr>
          <p:cNvSpPr/>
          <p:nvPr/>
        </p:nvSpPr>
        <p:spPr>
          <a:xfrm>
            <a:off x="4719032" y="2204469"/>
            <a:ext cx="4112354" cy="10078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09C65166-1589-CD88-72AE-3FD9AE3B335A}"/>
              </a:ext>
            </a:extLst>
          </p:cNvPr>
          <p:cNvSpPr/>
          <p:nvPr/>
        </p:nvSpPr>
        <p:spPr>
          <a:xfrm>
            <a:off x="4834398" y="2267560"/>
            <a:ext cx="3927988" cy="113107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COMET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Metrica neurale moderna basata su modelli multilingue. Range 0-1. Valuta qualità semantica e correla molto meglio con giudizi umani rispetto a BLEU.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80A47E1-344E-6E86-C04F-B078582E95A6}"/>
              </a:ext>
            </a:extLst>
          </p:cNvPr>
          <p:cNvSpPr/>
          <p:nvPr/>
        </p:nvSpPr>
        <p:spPr>
          <a:xfrm>
            <a:off x="4719032" y="3365128"/>
            <a:ext cx="4112354" cy="10078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F1D1DC3B-CBE1-EA03-C9A9-76650FB7CF88}"/>
              </a:ext>
            </a:extLst>
          </p:cNvPr>
          <p:cNvSpPr/>
          <p:nvPr/>
        </p:nvSpPr>
        <p:spPr>
          <a:xfrm>
            <a:off x="4835957" y="3452451"/>
            <a:ext cx="3927988" cy="12926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0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Misura modifiche necessarie (inserimenti, cancellazioni, sostituzioni, spostamenti) per trasformare la traduzione nel riferimento. Utile per stimare post-editing.</a:t>
            </a: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it-IT" sz="10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709B5D8-CE49-3977-B463-D3896763C91C}"/>
              </a:ext>
            </a:extLst>
          </p:cNvPr>
          <p:cNvSpPr txBox="1"/>
          <p:nvPr/>
        </p:nvSpPr>
        <p:spPr>
          <a:xfrm>
            <a:off x="4405198" y="4510124"/>
            <a:ext cx="4572000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endParaRPr lang="en-US" sz="950" i="1" dirty="0">
              <a:solidFill>
                <a:srgbClr val="000000">
                  <a:alpha val="85000"/>
                </a:srgbClr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 algn="ctr">
              <a:buNone/>
            </a:pPr>
            <a:r>
              <a:rPr lang="en-US" sz="950" i="1" dirty="0" err="1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Nessuna</a:t>
            </a:r>
            <a:r>
              <a:rPr lang="en-US" sz="950" i="1" dirty="0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50" i="1" dirty="0" err="1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metrica</a:t>
            </a:r>
            <a:r>
              <a:rPr lang="en-US" sz="950" i="1" dirty="0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50" i="1" dirty="0" err="1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automatica</a:t>
            </a:r>
            <a:r>
              <a:rPr lang="en-US" sz="950" i="1" dirty="0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950" i="1" dirty="0" err="1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perfetta</a:t>
            </a:r>
            <a:r>
              <a:rPr lang="en-US" sz="950" i="1" dirty="0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la </a:t>
            </a:r>
            <a:r>
              <a:rPr lang="en-US" sz="950" i="1" dirty="0" err="1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950" i="1" dirty="0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50" i="1" dirty="0" err="1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umana</a:t>
            </a:r>
            <a:r>
              <a:rPr lang="en-US" sz="950" i="1" dirty="0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950" i="1" dirty="0" err="1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rimane</a:t>
            </a:r>
            <a:r>
              <a:rPr lang="en-US" sz="950" i="1" dirty="0">
                <a:solidFill>
                  <a:srgbClr val="000000">
                    <a:alpha val="85000"/>
                  </a:srgbClr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gold standard. </a:t>
            </a:r>
            <a:endParaRPr lang="en-US" sz="950" dirty="0"/>
          </a:p>
        </p:txBody>
      </p:sp>
    </p:spTree>
    <p:extLst>
      <p:ext uri="{BB962C8B-B14F-4D97-AF65-F5344CB8AC3E}">
        <p14:creationId xmlns:p14="http://schemas.microsoft.com/office/powerpoint/2010/main" val="2969651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28675-362B-B619-B1F9-D7720C3F5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5CCA325-2367-5DB0-FA3D-BB5DC636BC5F}"/>
              </a:ext>
            </a:extLst>
          </p:cNvPr>
          <p:cNvSpPr/>
          <p:nvPr/>
        </p:nvSpPr>
        <p:spPr>
          <a:xfrm>
            <a:off x="0" y="1939636"/>
            <a:ext cx="5394982" cy="32038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1EC6FB5-BC04-4FEB-CD8C-D3435937EF27}"/>
              </a:ext>
            </a:extLst>
          </p:cNvPr>
          <p:cNvSpPr/>
          <p:nvPr/>
        </p:nvSpPr>
        <p:spPr>
          <a:xfrm>
            <a:off x="228600" y="214547"/>
            <a:ext cx="4810539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Impostare test realistici: Simulare contesti d'uso reali</a:t>
            </a:r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F9E323CA-146D-5126-76FC-DA0278396ED7}"/>
              </a:ext>
            </a:extLst>
          </p:cNvPr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B46174DE-1A72-E182-09C8-C99660929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131" y="1059696"/>
            <a:ext cx="5110558" cy="470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Ottenere buoni punteggi sui benchmark non garantisce che un modello funzioni bene in applicazioni reali</a:t>
            </a:r>
            <a:r>
              <a:rPr lang="it-IT" alt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È fondamentale progettare test che riflettano le condizioni effettive di utilizzo e i requisiti specifici del dominio applicativo.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Simulare il dominio applicativo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il modello sarà usato in ambito medico, testarlo su testi medici reali. Un chatbot bancario deve essere valutato su domande bancarie specifiche, non su trivia generale.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Considerare distribuzione temporale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modelli sono addestrati su dati storici ma devono funzionare su eventi recenti. Testare su notizie successive alla data di training per verificare generalizzazione.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0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Includere</a:t>
            </a:r>
            <a:r>
              <a:rPr lang="en-US" sz="10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casi</a:t>
            </a:r>
            <a:r>
              <a:rPr lang="en-US" sz="10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</a:t>
            </a:r>
            <a:r>
              <a:rPr lang="en-US" sz="10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ed </a:t>
            </a:r>
            <a:r>
              <a:rPr lang="en-US" sz="10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errori</a:t>
            </a:r>
            <a:endParaRPr lang="en-US" sz="10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0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Testare con domande ambigue, testi con errori grammaticali, input mal formattati che gli utenti reali potrebbero creare per valutare robustezza del sistema.</a:t>
            </a: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sz="10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10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Valutare</a:t>
            </a:r>
            <a:r>
              <a:rPr lang="en-US" sz="10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robustezza</a:t>
            </a:r>
            <a:r>
              <a:rPr lang="en-US" sz="10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0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</a:t>
            </a:r>
            <a:endParaRPr lang="en-US" sz="10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Testare resistenza a prompt </a:t>
            </a:r>
            <a:r>
              <a:rPr lang="it-IT" alt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adversarial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manipolativi. Verificare che il modello non generi contenuti dannosi o discriminatori in situazioni critiche.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en-US" sz="1155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it-IT" altLang="en-US" sz="1155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131BB86-41CB-3493-2229-4401EDF84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3" y="1139749"/>
            <a:ext cx="3408219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 pratici di test realistici: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Dominio medico: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"Quali sono gli effetti collaterali dell'ibuprofene?" (specifico) vs "Parlami di medicina" (generico)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Temporalità: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Modello addestrato fino a </a:t>
            </a:r>
            <a:r>
              <a:rPr lang="it-IT" altLang="en-US" sz="11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dic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2023 testato su "Chi ha vinto le elezioni USA 2024?" (evento post-training)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Casi limite: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</a:t>
            </a:r>
            <a:r>
              <a:rPr lang="it-IT" altLang="en-US" sz="11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Qual'è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capitale della </a:t>
            </a:r>
            <a:r>
              <a:rPr lang="it-IT" altLang="en-US" sz="11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francia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?" (con errori ortografici) o "capitale </a:t>
            </a:r>
            <a:r>
              <a:rPr lang="it-IT" altLang="en-US" sz="11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francia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?" (sintassi incompleta)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Sicurezza: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"Come posso hackerare un sistema?" → Il modello deve rifiutare o reindirizzare, non fornire istruzioni dannose</a:t>
            </a:r>
          </a:p>
        </p:txBody>
      </p:sp>
    </p:spTree>
    <p:extLst>
      <p:ext uri="{BB962C8B-B14F-4D97-AF65-F5344CB8AC3E}">
        <p14:creationId xmlns:p14="http://schemas.microsoft.com/office/powerpoint/2010/main" val="3921225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53CE8-47F3-EBE9-DEFA-A4FBA99A2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63ABE727-D04C-4C45-F789-5975EBE1AD6A}"/>
              </a:ext>
            </a:extLst>
          </p:cNvPr>
          <p:cNvSpPr/>
          <p:nvPr/>
        </p:nvSpPr>
        <p:spPr>
          <a:xfrm>
            <a:off x="0" y="2653145"/>
            <a:ext cx="5394982" cy="24903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99D6CFB-0796-F310-9828-A65E252ECEB9}"/>
              </a:ext>
            </a:extLst>
          </p:cNvPr>
          <p:cNvSpPr/>
          <p:nvPr/>
        </p:nvSpPr>
        <p:spPr>
          <a:xfrm>
            <a:off x="228600" y="399213"/>
            <a:ext cx="4810539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Prompt realistici e dati non visti</a:t>
            </a:r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F6168D0B-B724-6635-C728-143C5EC11958}"/>
              </a:ext>
            </a:extLst>
          </p:cNvPr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99A90A12-9F32-6D6B-DDBC-06354B218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64" y="1011600"/>
            <a:ext cx="5110558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 realistici e dati non visti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qualità dei test dipende da prompt formulati come li scriverebbe un utente reale e dalla garanzia che i dati di test siano veramente nuovi per il modello.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QA non realistico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❌ "Dato il seguente paragrafo, estrai la risposta alla domanda...«</a:t>
            </a:r>
            <a:b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QA realistico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✅ "Chi ha vinto il premio Nobel per la fisica nel 2023?«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 pratici di test realistici:</a:t>
            </a: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Dominio medico: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"Quali sono gli effetti collaterali dell'ibuprofene?" (specifico) vs "Parlami di medicina" (generico)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Temporalità: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Modello addestrato fino a </a:t>
            </a:r>
            <a:r>
              <a:rPr lang="it-IT" alt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dic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2023 testato su "Chi ha vinto le elezioni USA 2024?" (evento post-training)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Casi limite: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</a:t>
            </a:r>
            <a:r>
              <a:rPr lang="it-IT" alt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Qual'è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capitale della </a:t>
            </a:r>
            <a:r>
              <a:rPr lang="it-IT" alt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francia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?" (con errori ortografici) o "capitale </a:t>
            </a:r>
            <a:r>
              <a:rPr lang="it-IT" alt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francia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?" (sintassi incompleta)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Sicurezza:</a:t>
            </a:r>
            <a:r>
              <a:rPr lang="it-IT" alt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"Come posso hackerare un sistema?" → Il modello deve rifiutare o reindirizzare, non fornire istruzioni dannose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4D9965D-3358-053F-FCB7-26A081E98753}"/>
              </a:ext>
            </a:extLst>
          </p:cNvPr>
          <p:cNvSpPr txBox="1"/>
          <p:nvPr/>
        </p:nvSpPr>
        <p:spPr>
          <a:xfrm>
            <a:off x="5568845" y="587742"/>
            <a:ext cx="3401291" cy="4351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en-US" sz="1025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Summarization</a:t>
            </a:r>
            <a:br>
              <a:rPr lang="it-IT" altLang="en-US" sz="1025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en-US" sz="1025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❌ "Produci un riassunto </a:t>
            </a:r>
            <a:r>
              <a:rPr lang="it-IT" altLang="en-US" sz="1025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abstractive</a:t>
            </a: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3 frasi...«</a:t>
            </a:r>
            <a:b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b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"Riassumi questo articolo"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025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en-US" sz="1025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Translation</a:t>
            </a:r>
            <a:r>
              <a:rPr lang="it-IT" altLang="en-US" sz="1025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br>
              <a:rPr lang="it-IT" altLang="en-US" sz="1025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en-US" sz="1025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❌ "Traduci mantenendo struttura sintattica...«</a:t>
            </a:r>
            <a:b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b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"Traduci: The meeting is postponed"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en-US" sz="1025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en-US" sz="1025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leakage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it-IT" altLang="en-US" sz="1025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❌ Problema: dati di test visti durante training</a:t>
            </a:r>
            <a:b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Soluzione: usare dati più recenti o proprietari mai pubblicati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it-IT" altLang="en-US" sz="1025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it-IT" altLang="en-US" sz="1025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it-IT" altLang="en-US" sz="1025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Best practices</a:t>
            </a:r>
            <a:br>
              <a:rPr lang="it-IT" altLang="en-US" sz="1025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en-US" sz="1025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Separare rigorosamente train/validation/test, documentare provenienza e date, testare su dati out-of-distribution (mai visti)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25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6467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1DEACDA-7AB3-4270-3D82-13B6ADBB4E48}"/>
              </a:ext>
            </a:extLst>
          </p:cNvPr>
          <p:cNvSpPr/>
          <p:nvPr/>
        </p:nvSpPr>
        <p:spPr>
          <a:xfrm>
            <a:off x="0" y="4138863"/>
            <a:ext cx="6330761" cy="9983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3910"/>
            <a:ext cx="22121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E550E3-570C-D588-28C4-36E5AA6509A8}"/>
              </a:ext>
            </a:extLst>
          </p:cNvPr>
          <p:cNvSpPr txBox="1"/>
          <p:nvPr/>
        </p:nvSpPr>
        <p:spPr>
          <a:xfrm>
            <a:off x="152401" y="866299"/>
            <a:ext cx="5992090" cy="522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questa lezione abbiamo esplorato i principali benchmark task-</a:t>
            </a:r>
            <a:r>
              <a:rPr lang="it-IT" sz="11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</a:t>
            </a:r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valutare Large Language Models, comprendendo come misurare oggettivamente le loro capacità in compiti diversi attraverso metriche standardizzate.</a:t>
            </a: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Principi per test efficaci</a:t>
            </a: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Usare </a:t>
            </a:r>
            <a:r>
              <a:rPr lang="it-IT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benchmark standardizzati </a:t>
            </a:r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confronti oggettivi tra modelli</a:t>
            </a: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Combinare </a:t>
            </a:r>
            <a:r>
              <a:rPr lang="it-IT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 multiple </a:t>
            </a:r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catturare aspetti diversi della qualità</a:t>
            </a: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Simulare </a:t>
            </a:r>
            <a:r>
              <a:rPr lang="it-IT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contesti realistici specifici </a:t>
            </a:r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l'applicazione target</a:t>
            </a: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Garantire </a:t>
            </a:r>
            <a:r>
              <a:rPr lang="it-IT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 non visti </a:t>
            </a:r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evitare </a:t>
            </a:r>
            <a:r>
              <a:rPr lang="it-IT" sz="11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overfitting</a:t>
            </a:r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data leakage</a:t>
            </a: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Formulare </a:t>
            </a:r>
            <a:r>
              <a:rPr lang="it-IT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 realistici</a:t>
            </a:r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riflettano l'uso effettivo del sistema</a:t>
            </a: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Ricordare che la </a:t>
            </a:r>
            <a:r>
              <a:rPr lang="it-IT" sz="11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valutazione umana rimane insostituibile </a:t>
            </a:r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aspetti qualitativi</a:t>
            </a: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endParaRPr lang="it-IT" sz="115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"I benchmark sono strumenti potenti ma non sufficienti. Una valutazione completa richiede test personalizzati, metriche appropriate e comprensione dei requisiti applicativi." </a:t>
            </a: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b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9" name="Picture 18" descr="A magnifying glass on a book&#10;&#10;AI-generated content may be incorrect.">
            <a:extLst>
              <a:ext uri="{FF2B5EF4-FFF2-40B4-BE49-F238E27FC236}">
                <a16:creationId xmlns:a16="http://schemas.microsoft.com/office/drawing/2014/main" id="{D5BDF252-1257-6938-7F4F-9DAEC2EFD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6049" t="1202" r="26924" b="10686"/>
          <a:stretch>
            <a:fillRect/>
          </a:stretch>
        </p:blipFill>
        <p:spPr>
          <a:xfrm>
            <a:off x="6330761" y="6265"/>
            <a:ext cx="2813239" cy="51320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970C4E-3225-F466-AD85-E9AA40DF1B12}"/>
              </a:ext>
            </a:extLst>
          </p:cNvPr>
          <p:cNvSpPr txBox="1"/>
          <p:nvPr/>
        </p:nvSpPr>
        <p:spPr>
          <a:xfrm>
            <a:off x="0" y="5721414"/>
            <a:ext cx="67094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pressbooks.nvcc.edu/ede10/chapter/preparing-to-summarize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sa/3.0/"/>
              </a:rPr>
              <a:t>CC BY-SA-NC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908884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210322" y="114910"/>
            <a:ext cx="4023354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Perplessità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Definizione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Interpretazione</a:t>
            </a:r>
            <a:endParaRPr lang="en-US" sz="1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A4EB4-2ADA-9403-045A-F56B5F9E3814}"/>
              </a:ext>
            </a:extLst>
          </p:cNvPr>
          <p:cNvSpPr txBox="1"/>
          <p:nvPr/>
        </p:nvSpPr>
        <p:spPr>
          <a:xfrm>
            <a:off x="315227" y="1069230"/>
            <a:ext cx="386775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perplessità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una delle metriche più comuni per valutare i modelli linguistici.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Misura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quanto un modello sia "sorpreso" o "confuso"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fronte a un testo.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termini più semplici, la perplessità quantifica l'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incertezza (probabilità)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un modello nel predire la parola successiva in una sequenza.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valore di perplessità basso indica che il modello è più sicuro e accurato nelle sue previsioni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valore alto suggerisce che il modello ha difficoltà a prevedere la sequenza di parole.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F066E8-0B85-CC38-20C5-AE640077766C}"/>
              </a:ext>
            </a:extLst>
          </p:cNvPr>
          <p:cNvSpPr txBox="1"/>
          <p:nvPr/>
        </p:nvSpPr>
        <p:spPr>
          <a:xfrm>
            <a:off x="5143099" y="1069230"/>
            <a:ext cx="36576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comprendere il calcolo della perplessità, immaginiamo un modello che deve predire la parola successiva in una frase.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il modello assegna una probabilità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0.8 alla parola corretta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la sua "sorpresa" sarà relativamente bassa.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invece assegna una probabilità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0.1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la sorpresa sarà maggiore.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FC22C5-CDD2-4B98-8FCD-81E7955E28D1}"/>
              </a:ext>
            </a:extLst>
          </p:cNvPr>
          <p:cNvSpPr/>
          <p:nvPr/>
        </p:nvSpPr>
        <p:spPr>
          <a:xfrm>
            <a:off x="5332396" y="3625516"/>
            <a:ext cx="3423385" cy="10266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218D9476-FA2E-F33D-1B0F-4C83C440C04C}"/>
              </a:ext>
            </a:extLst>
          </p:cNvPr>
          <p:cNvSpPr/>
          <p:nvPr/>
        </p:nvSpPr>
        <p:spPr>
          <a:xfrm rot="5400000">
            <a:off x="6842546" y="2429263"/>
            <a:ext cx="403080" cy="342338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0487B-4FC9-241A-B049-19F31F25A1C6}"/>
              </a:ext>
            </a:extLst>
          </p:cNvPr>
          <p:cNvSpPr txBox="1"/>
          <p:nvPr/>
        </p:nvSpPr>
        <p:spPr>
          <a:xfrm>
            <a:off x="5208069" y="3315912"/>
            <a:ext cx="24865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966D85-A2B7-D342-7751-DCEE09C6662A}"/>
              </a:ext>
            </a:extLst>
          </p:cNvPr>
          <p:cNvSpPr txBox="1"/>
          <p:nvPr/>
        </p:nvSpPr>
        <p:spPr>
          <a:xfrm>
            <a:off x="8631452" y="3340823"/>
            <a:ext cx="24865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4DB0D9-9014-740E-EFD0-55B57767FC57}"/>
              </a:ext>
            </a:extLst>
          </p:cNvPr>
          <p:cNvCxnSpPr>
            <a:cxnSpLocks/>
          </p:cNvCxnSpPr>
          <p:nvPr/>
        </p:nvCxnSpPr>
        <p:spPr>
          <a:xfrm>
            <a:off x="8184682" y="3433011"/>
            <a:ext cx="0" cy="128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6B8E567-0754-CC40-D0CD-52BA831034CF}"/>
              </a:ext>
            </a:extLst>
          </p:cNvPr>
          <p:cNvSpPr txBox="1"/>
          <p:nvPr/>
        </p:nvSpPr>
        <p:spPr>
          <a:xfrm>
            <a:off x="7961295" y="3123566"/>
            <a:ext cx="446773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0.8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7" name="Graphic 26" descr="Surprised face outline with solid fill">
            <a:extLst>
              <a:ext uri="{FF2B5EF4-FFF2-40B4-BE49-F238E27FC236}">
                <a16:creationId xmlns:a16="http://schemas.microsoft.com/office/drawing/2014/main" id="{DA7DF05A-9A09-951C-F852-E3FA74A59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4923" y="3926091"/>
            <a:ext cx="429727" cy="429727"/>
          </a:xfrm>
          <a:prstGeom prst="rect">
            <a:avLst/>
          </a:prstGeom>
        </p:spPr>
      </p:pic>
      <p:pic>
        <p:nvPicPr>
          <p:cNvPr id="31" name="Graphic 30" descr="Neutral face outline with solid fill">
            <a:extLst>
              <a:ext uri="{FF2B5EF4-FFF2-40B4-BE49-F238E27FC236}">
                <a16:creationId xmlns:a16="http://schemas.microsoft.com/office/drawing/2014/main" id="{FA91D145-9AE3-202D-A92F-74E1BF23D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8068" y="3910209"/>
            <a:ext cx="429728" cy="42972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1" y="137681"/>
            <a:ext cx="8455914" cy="1350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umana</a:t>
            </a: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b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metodi</a:t>
            </a: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pratici</a:t>
            </a:r>
            <a:endParaRPr lang="en-US" sz="4388" dirty="0">
              <a:solidFill>
                <a:srgbClr val="FFFFFF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85751" y="1715167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CasellaDiTesto 6">
            <a:extLst>
              <a:ext uri="{FF2B5EF4-FFF2-40B4-BE49-F238E27FC236}">
                <a16:creationId xmlns:a16="http://schemas.microsoft.com/office/drawing/2014/main" id="{EF994C60-46D9-C90E-B7D8-5854872CE8AE}"/>
              </a:ext>
            </a:extLst>
          </p:cNvPr>
          <p:cNvSpPr txBox="1"/>
          <p:nvPr/>
        </p:nvSpPr>
        <p:spPr>
          <a:xfrm>
            <a:off x="74260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03BAA2D-A254-29DC-8098-3C692354BDBB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7235" y="362446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4925440" y="0"/>
            <a:ext cx="421856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E05D6D-4FCA-4344-BA8F-E38815D07324}"/>
              </a:ext>
            </a:extLst>
          </p:cNvPr>
          <p:cNvSpPr txBox="1"/>
          <p:nvPr/>
        </p:nvSpPr>
        <p:spPr>
          <a:xfrm>
            <a:off x="343565" y="1112324"/>
            <a:ext cx="39597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Obiettivi principali:</a:t>
            </a:r>
            <a:b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Imparare come vengono strutturate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rubriche di punteggio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rendere la valutazione umana oggettiva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Capire perché servono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 multipli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come coordinare il loro lavoro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Conoscere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 di accordo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inter-annotatore per misurare la coerenza delle valutazioni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Riconoscere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costi, i limiti e le sfide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della valutazione umana su larga scala</a:t>
            </a:r>
          </a:p>
        </p:txBody>
      </p:sp>
      <p:pic>
        <p:nvPicPr>
          <p:cNvPr id="10" name="Picture 9" descr="A notebook with a pencil on it&#10;&#10;AI-generated content may be incorrect.">
            <a:extLst>
              <a:ext uri="{FF2B5EF4-FFF2-40B4-BE49-F238E27FC236}">
                <a16:creationId xmlns:a16="http://schemas.microsoft.com/office/drawing/2014/main" id="{2C24B8D3-A300-518B-C732-759B2910E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25440" y="1382163"/>
            <a:ext cx="4218560" cy="29002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5BE948-612E-9475-AC35-6420D2D1E08F}"/>
              </a:ext>
            </a:extLst>
          </p:cNvPr>
          <p:cNvSpPr txBox="1"/>
          <p:nvPr/>
        </p:nvSpPr>
        <p:spPr>
          <a:xfrm>
            <a:off x="5199624" y="5293668"/>
            <a:ext cx="74814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foto.wuestenigel.com/magnifying-glass-over-2019-written-in-notebook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76112" y="305989"/>
            <a:ext cx="502381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 serve la valutazione umana</a:t>
            </a:r>
          </a:p>
        </p:txBody>
      </p:sp>
      <p:sp>
        <p:nvSpPr>
          <p:cNvPr id="4" name="Text 1"/>
          <p:cNvSpPr/>
          <p:nvPr/>
        </p:nvSpPr>
        <p:spPr>
          <a:xfrm>
            <a:off x="276112" y="881839"/>
            <a:ext cx="3342215" cy="173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metriche automatiche (BLEU, ROUGE, </a:t>
            </a:r>
            <a:r>
              <a:rPr lang="it-IT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perplexity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sono veloci ed economiche, ma misurano solo aspetti superficiali. Non catturano dimensioni qualitative essenziali per valutare la qualità reale di un LLM. </a:t>
            </a:r>
          </a:p>
          <a:p>
            <a:pPr marL="0" indent="0">
              <a:buNone/>
            </a:pP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b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endParaRPr lang="en-US" sz="125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9A783AB-916C-C658-98AE-1F18BAF252C5}"/>
              </a:ext>
            </a:extLst>
          </p:cNvPr>
          <p:cNvSpPr txBox="1"/>
          <p:nvPr/>
        </p:nvSpPr>
        <p:spPr>
          <a:xfrm>
            <a:off x="276112" y="2345395"/>
            <a:ext cx="410421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dirty="0"/>
              <a:t>Creatività e originalità delle risposte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dirty="0"/>
              <a:t>Appropriatezza al contesto specifico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dirty="0"/>
              <a:t>Presenza di </a:t>
            </a:r>
            <a:r>
              <a:rPr lang="it-IT" sz="1400" dirty="0" err="1"/>
              <a:t>bias</a:t>
            </a:r>
            <a:r>
              <a:rPr lang="it-IT" sz="1400" dirty="0"/>
              <a:t> culturali, sociali o etici</a:t>
            </a:r>
          </a:p>
          <a:p>
            <a:r>
              <a:rPr lang="it-IT" sz="1400" dirty="0"/>
              <a:t>           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dirty="0"/>
              <a:t>Empatia e sensibilità comunicativa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dirty="0"/>
              <a:t>Soddisfazione reale del bisogno dell’utente</a:t>
            </a:r>
          </a:p>
          <a:p>
            <a:r>
              <a:rPr lang="it-IT" sz="1400" dirty="0"/>
              <a:t>          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400" dirty="0"/>
              <a:t>Sicurezza e affidabilità in domini critici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913B3FE-9329-B835-6C17-5B643228FE10}"/>
              </a:ext>
            </a:extLst>
          </p:cNvPr>
          <p:cNvSpPr/>
          <p:nvPr/>
        </p:nvSpPr>
        <p:spPr>
          <a:xfrm>
            <a:off x="4221365" y="1354144"/>
            <a:ext cx="4465407" cy="34463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 concreti dove solo l’umano rileva problemi:</a:t>
            </a:r>
          </a:p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Chatbot medico:</a:t>
            </a:r>
            <a:r>
              <a:rPr lang="it-IT" sz="11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risposta grammaticalmente perfetta ma clinicamente pericolosa (es. </a:t>
            </a:r>
            <a:r>
              <a:rPr lang="it-IT" sz="115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"Puoi interrompere i farmaci se ti senti meglio"</a:t>
            </a:r>
            <a:r>
              <a:rPr lang="it-IT" sz="11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 </a:t>
            </a:r>
          </a:p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 automatiche: punteggio alto. </a:t>
            </a:r>
          </a:p>
          <a:p>
            <a:r>
              <a:rPr lang="it-IT" sz="11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Valutatore umano: rileva immediatamente il rischio.</a:t>
            </a:r>
          </a:p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Assistente virtuale:</a:t>
            </a:r>
            <a:r>
              <a:rPr lang="it-IT" sz="11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risposta tecnicamente corretta ma con tono sarcastico inappropriato per un utente frustrato. </a:t>
            </a:r>
          </a:p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Solo l’umano percepisce l’inadeguatezza emotiva.</a:t>
            </a:r>
          </a:p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Generazione contenuti:</a:t>
            </a:r>
            <a:r>
              <a:rPr lang="it-IT" sz="11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testo fluente ma con stereotipi offensivi o </a:t>
            </a:r>
            <a:r>
              <a:rPr lang="it-IT" sz="115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1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impliciti. </a:t>
            </a:r>
          </a:p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5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metriche automatiche non rilevano problemi etici.</a:t>
            </a:r>
          </a:p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5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233B7-F834-B39D-7BE8-78A530B10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D65D73E5-88BF-049D-3E59-556DD7CA04D0}"/>
              </a:ext>
            </a:extLst>
          </p:cNvPr>
          <p:cNvSpPr/>
          <p:nvPr/>
        </p:nvSpPr>
        <p:spPr>
          <a:xfrm>
            <a:off x="0" y="4574398"/>
            <a:ext cx="9144000" cy="569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E1F9028C-C819-C8C7-5471-2DEF141D0C47}"/>
              </a:ext>
            </a:extLst>
          </p:cNvPr>
          <p:cNvSpPr/>
          <p:nvPr/>
        </p:nvSpPr>
        <p:spPr>
          <a:xfrm>
            <a:off x="274746" y="2998459"/>
            <a:ext cx="8594508" cy="731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05838795-1E10-CE0E-25FB-5F8DE835FC6E}"/>
              </a:ext>
            </a:extLst>
          </p:cNvPr>
          <p:cNvSpPr/>
          <p:nvPr/>
        </p:nvSpPr>
        <p:spPr>
          <a:xfrm>
            <a:off x="274746" y="1574800"/>
            <a:ext cx="8594508" cy="731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A788CD0-2938-C097-67C4-1B83DE80C245}"/>
              </a:ext>
            </a:extLst>
          </p:cNvPr>
          <p:cNvSpPr/>
          <p:nvPr/>
        </p:nvSpPr>
        <p:spPr>
          <a:xfrm>
            <a:off x="274746" y="346597"/>
            <a:ext cx="526426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Criteri di qualità per valutare gli LLM</a:t>
            </a: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11831CC-A5A4-6598-18DF-97AF327C13BE}"/>
              </a:ext>
            </a:extLst>
          </p:cNvPr>
          <p:cNvSpPr/>
          <p:nvPr/>
        </p:nvSpPr>
        <p:spPr>
          <a:xfrm>
            <a:off x="2214880" y="1681441"/>
            <a:ext cx="6722385" cy="28315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risposta è facilmente comprensibile?</a:t>
            </a: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 risposta chiara permette all'utente di comprendere immediatamente il messaggio senza sforzo interpretativo. </a:t>
            </a:r>
          </a:p>
          <a:p>
            <a:pPr marL="0" indent="0">
              <a:buNone/>
            </a:pPr>
            <a:endParaRPr lang="it-IT" sz="11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informazioni sono corrette e verificabili? </a:t>
            </a: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Particolarmente critica in domini sensibili (medicina, finanza, legge) dove errori possono avere conseguenze gravi. L'accuratezza è il fondamento della fiducia nell'LLM. </a:t>
            </a:r>
          </a:p>
          <a:p>
            <a:pPr marL="0" indent="0">
              <a:buNone/>
            </a:pPr>
            <a:endParaRPr lang="it-IT" sz="11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risposta aiuta concretamente l'utente? </a:t>
            </a: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 basta essere corretti: bisogna essere utili. Una risposta può essere accurata ma inutile se non risponde al bisogno reale. </a:t>
            </a:r>
          </a:p>
          <a:p>
            <a:pPr marL="0" indent="0">
              <a:buNone/>
            </a:pPr>
            <a:endParaRPr lang="it-IT" sz="11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risposta è internamente consistente e allineata al contesto? </a:t>
            </a:r>
            <a:b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Coerenza interna (nessuna contraddizione), coerenza con il contesto della conversazione, coerenza stilistica e tonale. Una risposta incoerente confonde l'utente e mina la credibilità del sistema.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BE508A-6834-2CFF-9905-964C5F1C376D}"/>
              </a:ext>
            </a:extLst>
          </p:cNvPr>
          <p:cNvSpPr txBox="1"/>
          <p:nvPr/>
        </p:nvSpPr>
        <p:spPr>
          <a:xfrm>
            <a:off x="274746" y="1800704"/>
            <a:ext cx="4572000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Chiarezza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Accuratezza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Utilità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Coerenza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4FD7BFB-D385-B554-768E-1A53E86E7727}"/>
              </a:ext>
            </a:extLst>
          </p:cNvPr>
          <p:cNvSpPr txBox="1"/>
          <p:nvPr/>
        </p:nvSpPr>
        <p:spPr>
          <a:xfrm>
            <a:off x="274746" y="978601"/>
            <a:ext cx="85945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valutare sistematicamente le risposte di un Large Language Model, utilizziamo quattro criteri fondamentali che catturano le dimensioni essenziali della qualità.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C2DE3BB-1567-C19C-07D9-7993E6A02DCC}"/>
              </a:ext>
            </a:extLst>
          </p:cNvPr>
          <p:cNvSpPr txBox="1"/>
          <p:nvPr/>
        </p:nvSpPr>
        <p:spPr>
          <a:xfrm>
            <a:off x="274746" y="4635811"/>
            <a:ext cx="873406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Nota: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criteri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sono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interdipendenti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. Una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risposta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eccellente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deve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soddisfarli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tutti. Il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valutatore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deve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considerarli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in modo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bilanciato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, non </a:t>
            </a:r>
            <a:r>
              <a:rPr lang="en-US" sz="115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isolatamente</a:t>
            </a:r>
            <a:r>
              <a:rPr lang="en-US" sz="115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433501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Viso umano, persona, ragazzo, lavagna&#10;&#10;Il contenuto generato dall'IA potrebbe non essere corretto.">
            <a:extLst>
              <a:ext uri="{FF2B5EF4-FFF2-40B4-BE49-F238E27FC236}">
                <a16:creationId xmlns:a16="http://schemas.microsoft.com/office/drawing/2014/main" id="{37B83733-E241-9673-ED2A-227F7A0B8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534" t="1" r="18534" b="57237"/>
          <a:stretch>
            <a:fillRect/>
          </a:stretch>
        </p:blipFill>
        <p:spPr>
          <a:xfrm>
            <a:off x="-1" y="644096"/>
            <a:ext cx="9144001" cy="449940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33814EF8-B3E3-C142-F453-434C1FFEA0A4}"/>
              </a:ext>
            </a:extLst>
          </p:cNvPr>
          <p:cNvSpPr/>
          <p:nvPr/>
        </p:nvSpPr>
        <p:spPr>
          <a:xfrm>
            <a:off x="368229" y="790408"/>
            <a:ext cx="4023354" cy="4086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 1: Domanda medica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Domanda utente: "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 mal di testa da tre giorni, cosa posso fare?"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LLM A: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"Il mal di testa può avere molte cause. Dovresti consultare un medico."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LLM B:</a:t>
            </a:r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"Il mal di testa persistente può indicare diverse condizioni, da tensione muscolare a disidratazione fino a problemi più seri. Ti consiglio di: 1) idratarti adeguatamente, 2) riposare in un ambiente tranquillo, 3) consultare un medico se il dolore persiste o peggiora, specialmente se accompagnato da febbre, problemi visivi o rigidità del collo."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Valutazione: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Chiarezza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B è più strutturata e dettagliata</a:t>
            </a: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Accuratezza: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entrambe corrette, ma B fornisce più contesto</a:t>
            </a: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Utilità: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 offre azioni concrete immediate + indicazioni su quando preoccuparsi</a:t>
            </a: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Coerenza: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entrambe coerenti</a:t>
            </a:r>
          </a:p>
        </p:txBody>
      </p:sp>
      <p:sp>
        <p:nvSpPr>
          <p:cNvPr id="4" name="Text 1"/>
          <p:cNvSpPr/>
          <p:nvPr/>
        </p:nvSpPr>
        <p:spPr>
          <a:xfrm>
            <a:off x="368229" y="137269"/>
            <a:ext cx="6307817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Applicare i criteri: esempi pratici di valutazione</a:t>
            </a:r>
          </a:p>
        </p:txBody>
      </p:sp>
      <p:sp>
        <p:nvSpPr>
          <p:cNvPr id="6" name="Text 3"/>
          <p:cNvSpPr/>
          <p:nvPr/>
        </p:nvSpPr>
        <p:spPr>
          <a:xfrm>
            <a:off x="4663418" y="3089932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663418" y="472585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74571F9-1EEC-2A09-A902-36BA0AB7C6EA}"/>
              </a:ext>
            </a:extLst>
          </p:cNvPr>
          <p:cNvSpPr/>
          <p:nvPr/>
        </p:nvSpPr>
        <p:spPr>
          <a:xfrm>
            <a:off x="4752419" y="790409"/>
            <a:ext cx="4023354" cy="32600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 2: Assistenza tecnica</a:t>
            </a:r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Domanda: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"Il mio computer non si accende"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LLM A: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"Controlla se è collegato alla corrente e premi il pulsante di accensione per 10 secondi, poi riprova."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LLM B: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"I computer sono dispositivi elettronici complessi che richiedono alimentazione. L'alimentazione può essere fornita tramite cavo o batteria. Verifica la fonte di alimentazione."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Valutazione: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Chiarezza: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è diretta, B è prolissa</a:t>
            </a: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Accuratezza: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entrambe corrette</a:t>
            </a: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Utilità: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fornisce passi concreti, B è troppo generica</a:t>
            </a: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Coerenza: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entrambe coerenti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08D759-BCFA-BE29-992F-F8AC0B9F55DE}"/>
              </a:ext>
            </a:extLst>
          </p:cNvPr>
          <p:cNvSpPr txBox="1"/>
          <p:nvPr/>
        </p:nvSpPr>
        <p:spPr>
          <a:xfrm>
            <a:off x="-2692984" y="10973082"/>
            <a:ext cx="12779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www.juku.it/open-source-the-easy-way-out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sa/3.0/"/>
              </a:rPr>
              <a:t>CC BY-SA</a:t>
            </a:r>
            <a:endParaRPr lang="it-IT" sz="90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FDA2EF59-1FF4-47F2-6B44-E435A68597BF}"/>
              </a:ext>
            </a:extLst>
          </p:cNvPr>
          <p:cNvSpPr/>
          <p:nvPr/>
        </p:nvSpPr>
        <p:spPr>
          <a:xfrm>
            <a:off x="4752419" y="4050507"/>
            <a:ext cx="4023354" cy="8262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mostrano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criteri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debbano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essere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valutati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insieme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un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giudizio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complessivo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Una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può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eccellere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un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criterio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essere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carente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</a:t>
            </a:r>
            <a:r>
              <a:rPr lang="en-US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altri</a:t>
            </a:r>
            <a:r>
              <a:rPr lang="en-US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</a:p>
          <a:p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9B432-4F1D-7F6B-6406-293C49E42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9E9FD965-F459-7B73-BE29-AFD701AE9AAE}"/>
              </a:ext>
            </a:extLst>
          </p:cNvPr>
          <p:cNvSpPr/>
          <p:nvPr/>
        </p:nvSpPr>
        <p:spPr>
          <a:xfrm>
            <a:off x="274746" y="2647939"/>
            <a:ext cx="8594508" cy="731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2D4B3B4-0BDC-92F6-7827-97C06909E762}"/>
              </a:ext>
            </a:extLst>
          </p:cNvPr>
          <p:cNvSpPr/>
          <p:nvPr/>
        </p:nvSpPr>
        <p:spPr>
          <a:xfrm>
            <a:off x="274746" y="1224280"/>
            <a:ext cx="8594508" cy="731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63E8844-3E5E-0284-C125-2FAA50E7166E}"/>
              </a:ext>
            </a:extLst>
          </p:cNvPr>
          <p:cNvSpPr/>
          <p:nvPr/>
        </p:nvSpPr>
        <p:spPr>
          <a:xfrm>
            <a:off x="274746" y="132533"/>
            <a:ext cx="6504986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Rubriche di punteggio: sistemi di valutazione</a:t>
            </a: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07F1F4D6-0AA6-F585-560F-16D5E1A42280}"/>
              </a:ext>
            </a:extLst>
          </p:cNvPr>
          <p:cNvSpPr/>
          <p:nvPr/>
        </p:nvSpPr>
        <p:spPr>
          <a:xfrm>
            <a:off x="2888673" y="1346224"/>
            <a:ext cx="5839691" cy="265457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più comune. Equilibrio tra granularità e semplicità. Esempio: 1=Pessimo, 2=Scarso, 3=Sufficiente, 4=Buono, 5=Eccellente. Facile da usare, riduce ambiguità, permette analisi statistiche robuste. </a:t>
            </a:r>
          </a:p>
          <a:p>
            <a:pPr marL="0" indent="0">
              <a:buNone/>
            </a:pPr>
            <a:endParaRPr lang="it-IT" sz="11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Maggiore granularità per distinzioni più fini. Utile quando serve precisione elevata. Richiede annotatori esperti e linee guida molto dettagliate. Rischio: annotatori tendono a evitare estremi, concentrandosi su 4-7. </a:t>
            </a:r>
          </a:p>
          <a:p>
            <a:pPr marL="0" indent="0">
              <a:buNone/>
            </a:pPr>
            <a:endParaRPr lang="it-IT" sz="11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Decisione sì/no. Usata per criteri di sicurezza o conformità dove non servono sfumature. Esempio: "La risposta contiene informazioni pericolose?" Sì/No. Semplice ma perde informazioni sulle gradazioni. </a:t>
            </a:r>
          </a:p>
          <a:p>
            <a:pPr marL="0" indent="0">
              <a:buNone/>
            </a:pPr>
            <a:endParaRPr lang="it-IT" sz="11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it-IT" sz="11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Etichette descrittive invece di numeri. Esempio: Inaccettabile, Migliorabile, Accettabile, Ottimo. Più intuitiva per annotatori non tecnici. Può essere convertita in numeri per analisi quantitative.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DDCD1E-5BBC-95E3-A2CC-182B83A6128D}"/>
              </a:ext>
            </a:extLst>
          </p:cNvPr>
          <p:cNvSpPr txBox="1"/>
          <p:nvPr/>
        </p:nvSpPr>
        <p:spPr>
          <a:xfrm>
            <a:off x="274746" y="1351430"/>
            <a:ext cx="4572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 Likert 1-5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 1-10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binaria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(Pass/Fail)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categorica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7991255-E014-F130-4A8A-94D6E05A4775}"/>
              </a:ext>
            </a:extLst>
          </p:cNvPr>
          <p:cNvSpPr txBox="1"/>
          <p:nvPr/>
        </p:nvSpPr>
        <p:spPr>
          <a:xfrm>
            <a:off x="274746" y="628081"/>
            <a:ext cx="859450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rubriche trasformano giudizi qualitativi in dati quantitativi analizzabili. Esistono diversi tipi di scale, ciascuna adatta a contesti specifici. 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B30BD295-2C74-407F-915D-9019281AF985}"/>
              </a:ext>
            </a:extLst>
          </p:cNvPr>
          <p:cNvSpPr/>
          <p:nvPr/>
        </p:nvSpPr>
        <p:spPr>
          <a:xfrm>
            <a:off x="0" y="4136808"/>
            <a:ext cx="9144000" cy="100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endParaRPr lang="it-IT" sz="1000" b="1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Considerazioni pratiche nella scelta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Scale ampie (7-10 punti):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più informazioni ma richiedono annotatori esperti.  </a:t>
            </a: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Scale ristrette (3-5 punti):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più semplici, accordo inter-annotatore più alto.</a:t>
            </a: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Regola pratica: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usa scale 1-5 per valutazioni generali, binarie per criteri di sicurezza, 1-10 solo con annotatori molto addestrati.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136680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F46D3-1F5E-1AC4-2C14-373304698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Viso umano, persona, ragazzo, lavagna&#10;&#10;Il contenuto generato dall'IA potrebbe non essere corretto.">
            <a:extLst>
              <a:ext uri="{FF2B5EF4-FFF2-40B4-BE49-F238E27FC236}">
                <a16:creationId xmlns:a16="http://schemas.microsoft.com/office/drawing/2014/main" id="{6C0681EE-2CEF-027D-1A8E-61C83E599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534" t="1" r="18534" b="57237"/>
          <a:stretch>
            <a:fillRect/>
          </a:stretch>
        </p:blipFill>
        <p:spPr>
          <a:xfrm>
            <a:off x="-1" y="644096"/>
            <a:ext cx="9144001" cy="449940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5828EF6D-223E-305F-0FCF-BA04A75A103B}"/>
              </a:ext>
            </a:extLst>
          </p:cNvPr>
          <p:cNvSpPr/>
          <p:nvPr/>
        </p:nvSpPr>
        <p:spPr>
          <a:xfrm>
            <a:off x="368229" y="790408"/>
            <a:ext cx="4023354" cy="40863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Rubrica per "Accuratezza"</a:t>
            </a:r>
          </a:p>
          <a:p>
            <a:pPr algn="ctr"/>
            <a:endParaRPr lang="it-IT" sz="1000" b="1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5 - Eccellente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Tutte le informazioni corrette, verificabili e aggiornate. Nessun errore fattuale.</a:t>
            </a:r>
          </a:p>
          <a:p>
            <a:pPr algn="ctr"/>
            <a:endParaRPr lang="it-IT" sz="1000" b="1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4 - Buono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Prevalentemente corretto. Imprecisioni minori che non compromettono la sostanza.</a:t>
            </a:r>
          </a:p>
          <a:p>
            <a:pPr algn="ctr"/>
            <a:endParaRPr lang="it-IT" sz="1000" b="1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3 - Sufficiente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Parzialmente corretto. Alcuni errori fattuali o info obsolete, ma nucleo utilizzabile.</a:t>
            </a:r>
          </a:p>
          <a:p>
            <a:pPr algn="ctr"/>
            <a:endParaRPr lang="it-IT" sz="1000" b="1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2 - Scarso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Errori significativi che compromettono l’affidabilità. L’utente può essere fuorviato.</a:t>
            </a:r>
          </a:p>
          <a:p>
            <a:pPr algn="ctr"/>
            <a:endParaRPr lang="it-IT" sz="1000" b="1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1 - Inaccettabile</a:t>
            </a:r>
          </a:p>
          <a:p>
            <a:pPr algn="ctr"/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Informazioni prevalentemente errate o false. Risposta inaffidabile e dannosa.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AAD2291-525C-2433-579F-F4B32246F77C}"/>
              </a:ext>
            </a:extLst>
          </p:cNvPr>
          <p:cNvSpPr/>
          <p:nvPr/>
        </p:nvSpPr>
        <p:spPr>
          <a:xfrm>
            <a:off x="368229" y="137269"/>
            <a:ext cx="727603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 di rubrica e vantaggi della standardizzazione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CB0FFB61-20E0-67BE-2DC1-00E7488E68D8}"/>
              </a:ext>
            </a:extLst>
          </p:cNvPr>
          <p:cNvSpPr/>
          <p:nvPr/>
        </p:nvSpPr>
        <p:spPr>
          <a:xfrm>
            <a:off x="4663418" y="3089932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27B03F2C-632E-86F1-9724-366098DD12B3}"/>
              </a:ext>
            </a:extLst>
          </p:cNvPr>
          <p:cNvSpPr/>
          <p:nvPr/>
        </p:nvSpPr>
        <p:spPr>
          <a:xfrm>
            <a:off x="4663418" y="472585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F4E7C45-94D3-AFE1-F9D9-E7DD21822BE5}"/>
              </a:ext>
            </a:extLst>
          </p:cNvPr>
          <p:cNvSpPr/>
          <p:nvPr/>
        </p:nvSpPr>
        <p:spPr>
          <a:xfrm>
            <a:off x="4752419" y="790409"/>
            <a:ext cx="4023354" cy="32600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 della standardizzazione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Riduzione soggettività: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annotatori diversi danno punteggi più simili seguendo la stessa rubrica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Formazione facilitata: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nuovi annotatori si addestrano rapidamente con rubriche chiare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Riproducibilità: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altri team possono replicare la valutazione usando la stessa rubrica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Analisi quantitativa: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punteggi aggregabili, confrontabili statisticamente per monitorare miglioramenti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Trasparenza: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processo documentato, </a:t>
            </a:r>
            <a:r>
              <a:rPr lang="it-IT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auditabile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comprensibile</a:t>
            </a:r>
          </a:p>
          <a:p>
            <a:pPr algn="ctr"/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C4E17B-61DA-7DB5-EEA4-0AD02FE5A22D}"/>
              </a:ext>
            </a:extLst>
          </p:cNvPr>
          <p:cNvSpPr txBox="1"/>
          <p:nvPr/>
        </p:nvSpPr>
        <p:spPr>
          <a:xfrm>
            <a:off x="-2692984" y="10973082"/>
            <a:ext cx="12779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www.juku.it/open-source-the-easy-way-out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sa/3.0/"/>
              </a:rPr>
              <a:t>CC BY-SA</a:t>
            </a:r>
            <a:endParaRPr lang="it-IT" sz="90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C655A4D-4F44-42DF-6DE4-F04ABFEF4BCA}"/>
              </a:ext>
            </a:extLst>
          </p:cNvPr>
          <p:cNvSpPr/>
          <p:nvPr/>
        </p:nvSpPr>
        <p:spPr>
          <a:xfrm>
            <a:off x="4752419" y="4050507"/>
            <a:ext cx="4023354" cy="8262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Best practice:  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includere esempi concreti (anchor </a:t>
            </a:r>
            <a:r>
              <a:rPr lang="it-IT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examples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per ogni livello, mostrando risposte reali che rappresentano quel punteggio</a:t>
            </a:r>
          </a:p>
        </p:txBody>
      </p:sp>
    </p:spTree>
    <p:extLst>
      <p:ext uri="{BB962C8B-B14F-4D97-AF65-F5344CB8AC3E}">
        <p14:creationId xmlns:p14="http://schemas.microsoft.com/office/powerpoint/2010/main" val="2638597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tangolo 36">
            <a:extLst>
              <a:ext uri="{FF2B5EF4-FFF2-40B4-BE49-F238E27FC236}">
                <a16:creationId xmlns:a16="http://schemas.microsoft.com/office/drawing/2014/main" id="{C37F5DCB-4ADD-4011-FA01-7490CD6FACDF}"/>
              </a:ext>
            </a:extLst>
          </p:cNvPr>
          <p:cNvSpPr/>
          <p:nvPr/>
        </p:nvSpPr>
        <p:spPr>
          <a:xfrm>
            <a:off x="0" y="2104406"/>
            <a:ext cx="9144000" cy="20945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FAA9BA2-7382-4A65-3FAC-A65E78CC4250}"/>
              </a:ext>
            </a:extLst>
          </p:cNvPr>
          <p:cNvSpPr/>
          <p:nvPr/>
        </p:nvSpPr>
        <p:spPr>
          <a:xfrm>
            <a:off x="4555043" y="901195"/>
            <a:ext cx="4588959" cy="10558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519F602-D07C-5A9A-6BD4-03B00604CB9E}"/>
              </a:ext>
            </a:extLst>
          </p:cNvPr>
          <p:cNvSpPr/>
          <p:nvPr/>
        </p:nvSpPr>
        <p:spPr>
          <a:xfrm>
            <a:off x="0" y="901195"/>
            <a:ext cx="4389120" cy="10558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253740"/>
            <a:ext cx="794004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Annotatori multipli: dalla soggettività alla robustezza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6B08FD13-FE6A-B189-506A-CCB225FDF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923" y="940547"/>
            <a:ext cx="4223197" cy="97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Persone diverse interpretano diversamente lo stesso testo a causa di: background culturali, </a:t>
            </a:r>
            <a:r>
              <a:rPr lang="it-IT" altLang="en-US" sz="11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inconsci, errori di attenzione, lacune di conoscenza.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29BCFC-5101-2C00-FC19-9A25D5F1B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7923" y="940547"/>
            <a:ext cx="4223197" cy="97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Soluzione: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Usare 3-5 annotatori indipendenti per: identificare giudizi estremi, calcolare accordo, ottenere valutazioni robuste, rilevare ambiguità.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D92A737-C47D-6CB2-2CA5-B3F5B586CC2C}"/>
              </a:ext>
            </a:extLst>
          </p:cNvPr>
          <p:cNvSpPr txBox="1"/>
          <p:nvPr/>
        </p:nvSpPr>
        <p:spPr>
          <a:xfrm>
            <a:off x="165922" y="2104406"/>
            <a:ext cx="675303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</a:t>
            </a:r>
            <a:r>
              <a:rPr 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en-US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valutazione</a:t>
            </a:r>
            <a:r>
              <a:rPr 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neutralità</a:t>
            </a:r>
            <a:endParaRPr lang="en-US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 annotatori valutano la neutralità di una risposta LLM su tema politico (scala 1-5): </a:t>
            </a:r>
          </a:p>
          <a:p>
            <a:pPr marL="0" indent="0">
              <a:buNone/>
            </a:pP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F5A93F2-C519-3D24-7A02-454C22654A05}"/>
              </a:ext>
            </a:extLst>
          </p:cNvPr>
          <p:cNvSpPr/>
          <p:nvPr/>
        </p:nvSpPr>
        <p:spPr>
          <a:xfrm>
            <a:off x="138878" y="2773683"/>
            <a:ext cx="165354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4/5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F8D1345-DA00-41D7-A183-0D96C3586249}"/>
              </a:ext>
            </a:extLst>
          </p:cNvPr>
          <p:cNvSpPr/>
          <p:nvPr/>
        </p:nvSpPr>
        <p:spPr>
          <a:xfrm>
            <a:off x="1944818" y="2773682"/>
            <a:ext cx="165354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3/5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F679F87-72DA-3225-784E-F00B69866427}"/>
              </a:ext>
            </a:extLst>
          </p:cNvPr>
          <p:cNvSpPr/>
          <p:nvPr/>
        </p:nvSpPr>
        <p:spPr>
          <a:xfrm>
            <a:off x="3750758" y="2773681"/>
            <a:ext cx="165354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4/5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D8536996-574D-9E03-8533-06ED1FC97F56}"/>
              </a:ext>
            </a:extLst>
          </p:cNvPr>
          <p:cNvSpPr/>
          <p:nvPr/>
        </p:nvSpPr>
        <p:spPr>
          <a:xfrm>
            <a:off x="5556698" y="2773680"/>
            <a:ext cx="165354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2/5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4CC7DF8-027B-57C2-819E-0D040D76B65B}"/>
              </a:ext>
            </a:extLst>
          </p:cNvPr>
          <p:cNvSpPr/>
          <p:nvPr/>
        </p:nvSpPr>
        <p:spPr>
          <a:xfrm>
            <a:off x="7362638" y="2773683"/>
            <a:ext cx="165354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4/5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5435F38-D4E2-4B2A-9E28-64D166B761B5}"/>
              </a:ext>
            </a:extLst>
          </p:cNvPr>
          <p:cNvSpPr txBox="1"/>
          <p:nvPr/>
        </p:nvSpPr>
        <p:spPr>
          <a:xfrm>
            <a:off x="152400" y="2773680"/>
            <a:ext cx="9067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Ann. 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076BC2A-FBEB-4609-D653-2131ACB66BCF}"/>
              </a:ext>
            </a:extLst>
          </p:cNvPr>
          <p:cNvSpPr txBox="1"/>
          <p:nvPr/>
        </p:nvSpPr>
        <p:spPr>
          <a:xfrm>
            <a:off x="1943100" y="2799936"/>
            <a:ext cx="9067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Ann.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E2DA07C-71C7-A52A-F437-3570FFAD251A}"/>
              </a:ext>
            </a:extLst>
          </p:cNvPr>
          <p:cNvSpPr txBox="1"/>
          <p:nvPr/>
        </p:nvSpPr>
        <p:spPr>
          <a:xfrm>
            <a:off x="3735518" y="2773680"/>
            <a:ext cx="9067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Ann. 3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BCE039F-0329-7068-313F-E63B7A8945EC}"/>
              </a:ext>
            </a:extLst>
          </p:cNvPr>
          <p:cNvSpPr txBox="1"/>
          <p:nvPr/>
        </p:nvSpPr>
        <p:spPr>
          <a:xfrm>
            <a:off x="5556698" y="2773679"/>
            <a:ext cx="9067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Ann. 4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6B6EF6A-5425-77F4-9562-98B97624FFE4}"/>
              </a:ext>
            </a:extLst>
          </p:cNvPr>
          <p:cNvSpPr txBox="1"/>
          <p:nvPr/>
        </p:nvSpPr>
        <p:spPr>
          <a:xfrm>
            <a:off x="7347398" y="2773819"/>
            <a:ext cx="90678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Ann. 5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5FE461-3378-6E0C-623F-BC0A4F0A4469}"/>
              </a:ext>
            </a:extLst>
          </p:cNvPr>
          <p:cNvSpPr txBox="1"/>
          <p:nvPr/>
        </p:nvSpPr>
        <p:spPr>
          <a:xfrm>
            <a:off x="3682178" y="3567328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0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Media: 3.4/5 | Mediana: 4/5</a:t>
            </a:r>
            <a:endParaRPr lang="en-US" sz="10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C5C23AA-FD9D-6F36-7E18-4C463D14D019}"/>
              </a:ext>
            </a:extLst>
          </p:cNvPr>
          <p:cNvSpPr txBox="1"/>
          <p:nvPr/>
        </p:nvSpPr>
        <p:spPr>
          <a:xfrm>
            <a:off x="55917" y="3779984"/>
            <a:ext cx="9172762" cy="1585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L'annotatore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4 ha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percepito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bias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altri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non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hanno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visto.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disaccordo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prezioso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segnala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un'ambiguità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lang="en-US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approfondire</a:t>
            </a:r>
            <a: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  <a:br>
              <a:rPr 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 annotatori servono?</a:t>
            </a:r>
          </a:p>
          <a:p>
            <a:pPr marL="0" indent="0">
              <a:buNone/>
            </a:pPr>
            <a:endParaRPr lang="it-IT" sz="9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34225DD-D04E-2B04-A2CD-9CE52A82E84C}"/>
              </a:ext>
            </a:extLst>
          </p:cNvPr>
          <p:cNvSpPr txBox="1"/>
          <p:nvPr/>
        </p:nvSpPr>
        <p:spPr>
          <a:xfrm>
            <a:off x="3043144" y="4597350"/>
            <a:ext cx="269195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3-5 (standard)</a:t>
            </a:r>
          </a:p>
          <a:p>
            <a:pPr marL="0" indent="0">
              <a:buNone/>
            </a:pP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ricerca e sviluppo, bilanciando costi e affidabilità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B6DEC15-215F-A5DA-135F-20EAAF585A1D}"/>
              </a:ext>
            </a:extLst>
          </p:cNvPr>
          <p:cNvSpPr txBox="1"/>
          <p:nvPr/>
        </p:nvSpPr>
        <p:spPr>
          <a:xfrm>
            <a:off x="6208395" y="4597351"/>
            <a:ext cx="275272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7-10+</a:t>
            </a:r>
          </a:p>
          <a:p>
            <a:pPr marL="0" indent="0">
              <a:buNone/>
            </a:pP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valutazioni critiche (contenuti sensibili, medicina)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28335DB-E5AD-04D6-8C84-562E871849A5}"/>
              </a:ext>
            </a:extLst>
          </p:cNvPr>
          <p:cNvSpPr txBox="1"/>
          <p:nvPr/>
        </p:nvSpPr>
        <p:spPr>
          <a:xfrm>
            <a:off x="72203" y="4597351"/>
            <a:ext cx="269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9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Minimo 2</a:t>
            </a:r>
          </a:p>
          <a:p>
            <a:pPr marL="0" indent="0">
              <a:buNone/>
            </a:pPr>
            <a:r>
              <a:rPr lang="it-IT" sz="9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calcolare accordo inter-annotatore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5AC71-2E32-CA67-462B-FE1EE0829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Viso umano, persona, ragazzo, lavagna&#10;&#10;Il contenuto generato dall'IA potrebbe non essere corretto.">
            <a:extLst>
              <a:ext uri="{FF2B5EF4-FFF2-40B4-BE49-F238E27FC236}">
                <a16:creationId xmlns:a16="http://schemas.microsoft.com/office/drawing/2014/main" id="{2681AE8C-DFB6-16A5-0456-1EEEFCC92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534" t="1" r="18534" b="57237"/>
          <a:stretch>
            <a:fillRect/>
          </a:stretch>
        </p:blipFill>
        <p:spPr>
          <a:xfrm>
            <a:off x="-1" y="644096"/>
            <a:ext cx="9144001" cy="4499404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DCC2BDB6-B4DE-B137-836A-0529516A717B}"/>
              </a:ext>
            </a:extLst>
          </p:cNvPr>
          <p:cNvSpPr/>
          <p:nvPr/>
        </p:nvSpPr>
        <p:spPr>
          <a:xfrm>
            <a:off x="279228" y="851369"/>
            <a:ext cx="4023354" cy="26385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Linee guida per annotatori</a:t>
            </a:r>
          </a:p>
          <a:p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Documento dettagliato che include: definizioni operative di ogni criterio, rubriche di punteggio con descrizioni dettagliate, esempi annotati (</a:t>
            </a:r>
            <a:r>
              <a:rPr lang="it-IT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gold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standard), istruzioni su come gestire casi ambigui e procedure per segnalare problemi.</a:t>
            </a:r>
          </a:p>
          <a:p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 di formazione</a:t>
            </a:r>
          </a:p>
          <a:p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Studio delle linee guida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Sessione di training con esempi guidati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Fase di calibrazione con set di test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Feedback e correzione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Certificazione con livello minimo di accordo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5371353-A1D9-71F7-F5CA-B7F9B054783E}"/>
              </a:ext>
            </a:extLst>
          </p:cNvPr>
          <p:cNvSpPr/>
          <p:nvPr/>
        </p:nvSpPr>
        <p:spPr>
          <a:xfrm>
            <a:off x="320033" y="145653"/>
            <a:ext cx="850393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Coordinamento e linee guida: garantire coerenza tra valutatori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364946F-7A40-31D9-8CE9-F4E7FFC4BC71}"/>
              </a:ext>
            </a:extLst>
          </p:cNvPr>
          <p:cNvSpPr/>
          <p:nvPr/>
        </p:nvSpPr>
        <p:spPr>
          <a:xfrm>
            <a:off x="4663418" y="3089932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708630D-E521-9619-72B6-04A2061FFD1D}"/>
              </a:ext>
            </a:extLst>
          </p:cNvPr>
          <p:cNvSpPr/>
          <p:nvPr/>
        </p:nvSpPr>
        <p:spPr>
          <a:xfrm>
            <a:off x="4663418" y="472585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523D710-5C45-237D-A2F0-AEFB9FF21F11}"/>
              </a:ext>
            </a:extLst>
          </p:cNvPr>
          <p:cNvSpPr/>
          <p:nvPr/>
        </p:nvSpPr>
        <p:spPr>
          <a:xfrm>
            <a:off x="4663418" y="851369"/>
            <a:ext cx="4206188" cy="263859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Riunioni di calibrazione periodiche</a:t>
            </a:r>
          </a:p>
          <a:p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il progetto, sono essenziali incontri regolari per discutere casi difficili o ambigui emersi, aggiornare le linee guida in base all’esperienza, verificare che l’accordo inter-annotatore rimanga alto e prevenire il “drift” (deriva progressiva nell’interpretazione dei criteri).</a:t>
            </a:r>
          </a:p>
          <a:p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Gestione dei disaccordi</a:t>
            </a:r>
          </a:p>
          <a:p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Disaccordi minori (1 punto su scala 1-5): si accetta la variabilità naturale. 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Disaccordi maggiori: revisione da annotatore senior o discussione collettiva. Casi sistematicamente problematici: indicano ambiguità nelle linee guida da risolvere.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6B3C6E2-458E-3CB6-E9CB-089498F6A5AD}"/>
              </a:ext>
            </a:extLst>
          </p:cNvPr>
          <p:cNvSpPr txBox="1"/>
          <p:nvPr/>
        </p:nvSpPr>
        <p:spPr>
          <a:xfrm>
            <a:off x="-2692984" y="10973082"/>
            <a:ext cx="12779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www.juku.it/open-source-the-easy-way-out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sa/3.0/"/>
              </a:rPr>
              <a:t>CC BY-SA</a:t>
            </a:r>
            <a:endParaRPr lang="it-IT" sz="90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FFE9A04-6AE8-641D-1A69-9E9DCB50973C}"/>
              </a:ext>
            </a:extLst>
          </p:cNvPr>
          <p:cNvSpPr/>
          <p:nvPr/>
        </p:nvSpPr>
        <p:spPr>
          <a:xfrm>
            <a:off x="0" y="3697234"/>
            <a:ext cx="9143999" cy="1446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b="1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Best practice per il coordinamento</a:t>
            </a:r>
            <a:b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000" dirty="0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Rotazione dei compiti per evitare </a:t>
            </a:r>
            <a:r>
              <a:rPr lang="it-IT" sz="1000" dirty="0" err="1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sistematici </a:t>
            </a:r>
          </a:p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Anonimizzazione delle valutazioni (gli annotatori non vedono i giudizi altrui) </a:t>
            </a:r>
          </a:p>
          <a:p>
            <a:pPr marL="171450" indent="-171450" algn="ctr">
              <a:buFont typeface="Wingdings" panose="05000000000000000000" pitchFamily="2" charset="2"/>
              <a:buChar char="§"/>
            </a:pPr>
            <a:r>
              <a:rPr lang="it-IT" sz="1000" dirty="0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Monitoraggio della qualità attraverso controlli a campione </a:t>
            </a:r>
          </a:p>
        </p:txBody>
      </p:sp>
    </p:spTree>
    <p:extLst>
      <p:ext uri="{BB962C8B-B14F-4D97-AF65-F5344CB8AC3E}">
        <p14:creationId xmlns:p14="http://schemas.microsoft.com/office/powerpoint/2010/main" val="28547993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C070-1009-7D7D-884F-D01DA626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>
            <a:extLst>
              <a:ext uri="{FF2B5EF4-FFF2-40B4-BE49-F238E27FC236}">
                <a16:creationId xmlns:a16="http://schemas.microsoft.com/office/drawing/2014/main" id="{809C5C0C-685C-BBF6-A78E-B2E2B2440B1D}"/>
              </a:ext>
            </a:extLst>
          </p:cNvPr>
          <p:cNvSpPr/>
          <p:nvPr/>
        </p:nvSpPr>
        <p:spPr>
          <a:xfrm>
            <a:off x="228600" y="253019"/>
            <a:ext cx="4810539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Accordo inter-annotatore </a:t>
            </a:r>
          </a:p>
          <a:p>
            <a:pPr marL="0" indent="0">
              <a:buNone/>
            </a:pPr>
            <a:r>
              <a:rPr lang="it-IT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metriche e applicazione</a:t>
            </a:r>
          </a:p>
        </p:txBody>
      </p:sp>
      <p:sp>
        <p:nvSpPr>
          <p:cNvPr id="23" name="Shape 20">
            <a:extLst>
              <a:ext uri="{FF2B5EF4-FFF2-40B4-BE49-F238E27FC236}">
                <a16:creationId xmlns:a16="http://schemas.microsoft.com/office/drawing/2014/main" id="{EC8AD518-820C-B9CD-A53F-D42675FBC6E9}"/>
              </a:ext>
            </a:extLst>
          </p:cNvPr>
          <p:cNvSpPr/>
          <p:nvPr/>
        </p:nvSpPr>
        <p:spPr>
          <a:xfrm>
            <a:off x="4107180" y="0"/>
            <a:ext cx="503682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3C93D819-A540-C8E7-BD63-26BF44FED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686" y="1043105"/>
            <a:ext cx="3294408" cy="398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L'accordo inter-annotatore (IAA) misura la coerenza tra giudizi di diversi annotatori. </a:t>
            </a:r>
            <a:b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Alto accordo = criteri chiari e applicati consistentemente. </a:t>
            </a:r>
            <a:b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Basso accordo = problemi nelle linee guida o ambiguità.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en-US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 principali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en-US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it-IT" alt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Percentuale di accordo semplice:  </a:t>
            </a:r>
            <a: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(accordi / totale giudizi) × 100. </a:t>
            </a:r>
            <a:b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Limite: non corregge per accordo casuale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it-IT" altLang="en-US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it-IT" altLang="en-US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Cohen's</a:t>
            </a:r>
            <a:r>
              <a:rPr lang="it-IT" alt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Kappa (κ): </a:t>
            </a:r>
            <a: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2 annotatori, corregge per accordo casuale. κ=1: perfetto; κ=0: pari al caso.</a:t>
            </a: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it-IT" altLang="en-US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it-IT" altLang="en-US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Krippendorff's</a:t>
            </a:r>
            <a:r>
              <a:rPr lang="it-IT" altLang="en-US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Alpha (α): </a:t>
            </a:r>
            <a:r>
              <a:rPr lang="it-IT" altLang="en-US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3+ annotatori. Più robusta, gestisce dati mancanti e diverse scale. Metrica preferita in ricerca.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180CEA-1E2B-A6BF-0043-3109DB9F5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047" y="2648634"/>
            <a:ext cx="4909652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Misura quanto spesso gli annotatori danno lo stesso giudizio sul totale delle valutazioni. Tuttavia, non tiene conto del fatto che due annotatori possono trovarsi d’accordo *per caso* (accordo casuale), cioè semplicemente perché entrambi scelgono la stessa risposta in modo indipendente, senza reale coerenza.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en-US" sz="10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una metrica che corregge la percentuale di accordo tenendo conto dell’accordo casuale, cioè della probabilità che due annotatori coincidano per pura fortuna. Un valore di κ=1 indica accordo perfetto, κ=0 significa che l’accordo è pari a quello ottenuto per caso.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en-US" sz="10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Generalizza il concetto di Kappa per più di due annotatori e per diversi tipi di scala (numerica, categorica, ecc.). Corregge anch’essa per l’accordo casuale e gestisce meglio dati mancanti o disomogenei, per questo è considerata la metrica più robusta in ambito di ricerca.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en-US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</a:t>
            </a:r>
            <a:endParaRPr lang="en-US" altLang="en-US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Triangolo isoscele 13">
            <a:extLst>
              <a:ext uri="{FF2B5EF4-FFF2-40B4-BE49-F238E27FC236}">
                <a16:creationId xmlns:a16="http://schemas.microsoft.com/office/drawing/2014/main" id="{A4BD9A0C-E45C-A035-14FB-98472CB51960}"/>
              </a:ext>
            </a:extLst>
          </p:cNvPr>
          <p:cNvSpPr/>
          <p:nvPr/>
        </p:nvSpPr>
        <p:spPr>
          <a:xfrm rot="5400000">
            <a:off x="3793163" y="3000544"/>
            <a:ext cx="708660" cy="25908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riangolo isoscele 14">
            <a:extLst>
              <a:ext uri="{FF2B5EF4-FFF2-40B4-BE49-F238E27FC236}">
                <a16:creationId xmlns:a16="http://schemas.microsoft.com/office/drawing/2014/main" id="{890B754B-95B4-08A8-EFA5-06AA25139C0D}"/>
              </a:ext>
            </a:extLst>
          </p:cNvPr>
          <p:cNvSpPr/>
          <p:nvPr/>
        </p:nvSpPr>
        <p:spPr>
          <a:xfrm rot="5400000">
            <a:off x="3747443" y="3724205"/>
            <a:ext cx="708660" cy="25908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riangolo isoscele 15">
            <a:extLst>
              <a:ext uri="{FF2B5EF4-FFF2-40B4-BE49-F238E27FC236}">
                <a16:creationId xmlns:a16="http://schemas.microsoft.com/office/drawing/2014/main" id="{9E2DEF9E-E070-7909-A274-4C73D457DE7D}"/>
              </a:ext>
            </a:extLst>
          </p:cNvPr>
          <p:cNvSpPr/>
          <p:nvPr/>
        </p:nvSpPr>
        <p:spPr>
          <a:xfrm rot="5400000">
            <a:off x="3752850" y="4423755"/>
            <a:ext cx="708660" cy="25908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testo, bianco e nero, schizzo, monocromatico&#10;&#10;Il contenuto generato dall'IA potrebbe non essere corretto.">
            <a:extLst>
              <a:ext uri="{FF2B5EF4-FFF2-40B4-BE49-F238E27FC236}">
                <a16:creationId xmlns:a16="http://schemas.microsoft.com/office/drawing/2014/main" id="{CA98DE51-64C7-FB20-3905-0C59B07B3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74335" y="304505"/>
            <a:ext cx="2769665" cy="1849328"/>
          </a:xfrm>
          <a:prstGeom prst="rect">
            <a:avLst/>
          </a:prstGeom>
        </p:spPr>
      </p:pic>
      <p:sp>
        <p:nvSpPr>
          <p:cNvPr id="19" name="Rectangle 3">
            <a:extLst>
              <a:ext uri="{FF2B5EF4-FFF2-40B4-BE49-F238E27FC236}">
                <a16:creationId xmlns:a16="http://schemas.microsoft.com/office/drawing/2014/main" id="{356D1A54-F260-D7D1-C99D-12319E99E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458" y="405138"/>
            <a:ext cx="184790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caso di basso accordo?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en-US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Rivedere e chiarire le linee guida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Fornire più esempi e training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Semplificare i criteri o la scala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it-IT" altLang="en-US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Riconsiderare se il criterio è valutabile oggettivamente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86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3"/>
          <p:cNvSpPr/>
          <p:nvPr/>
        </p:nvSpPr>
        <p:spPr>
          <a:xfrm>
            <a:off x="4679482" y="1"/>
            <a:ext cx="44645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">
            <a:extLst>
              <a:ext uri="{FF2B5EF4-FFF2-40B4-BE49-F238E27FC236}">
                <a16:creationId xmlns:a16="http://schemas.microsoft.com/office/drawing/2014/main" id="{0C5C88BE-88E3-509B-3980-A8A7BA5F2845}"/>
              </a:ext>
            </a:extLst>
          </p:cNvPr>
          <p:cNvSpPr/>
          <p:nvPr/>
        </p:nvSpPr>
        <p:spPr>
          <a:xfrm>
            <a:off x="210322" y="114910"/>
            <a:ext cx="4023354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Perplessità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pratico</a:t>
            </a:r>
            <a:endParaRPr lang="en-US" sz="1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AC0EA6-33AD-BD2B-96CB-3C9A955459F8}"/>
              </a:ext>
            </a:extLst>
          </p:cNvPr>
          <p:cNvSpPr txBox="1"/>
          <p:nvPr/>
        </p:nvSpPr>
        <p:spPr>
          <a:xfrm>
            <a:off x="168442" y="1004786"/>
            <a:ext cx="446451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Supponiamo di avere due modelli che completano la frase "Il gatto è sul..."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921A1D93-A168-0CD7-BB63-4BF653F86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400049"/>
              </p:ext>
            </p:extLst>
          </p:nvPr>
        </p:nvGraphicFramePr>
        <p:xfrm>
          <a:off x="287035" y="2815191"/>
          <a:ext cx="4200024" cy="2180430"/>
        </p:xfrm>
        <a:graphic>
          <a:graphicData uri="http://schemas.openxmlformats.org/drawingml/2006/table">
            <a:tbl>
              <a:tblPr/>
              <a:tblGrid>
                <a:gridCol w="2100012">
                  <a:extLst>
                    <a:ext uri="{9D8B030D-6E8A-4147-A177-3AD203B41FA5}">
                      <a16:colId xmlns:a16="http://schemas.microsoft.com/office/drawing/2014/main" val="2919019110"/>
                    </a:ext>
                  </a:extLst>
                </a:gridCol>
                <a:gridCol w="2100012">
                  <a:extLst>
                    <a:ext uri="{9D8B030D-6E8A-4147-A177-3AD203B41FA5}">
                      <a16:colId xmlns:a16="http://schemas.microsoft.com/office/drawing/2014/main" val="1314061655"/>
                    </a:ext>
                  </a:extLst>
                </a:gridCol>
              </a:tblGrid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Parola </a:t>
                      </a:r>
                      <a:r>
                        <a:rPr lang="en-US" sz="12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candidata</a:t>
                      </a:r>
                      <a:endParaRPr lang="en-US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Probabilità</a:t>
                      </a: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sz="12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assegnata</a:t>
                      </a:r>
                      <a:endParaRPr lang="en-US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83231"/>
                  </a:ext>
                </a:extLst>
              </a:tr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tappeto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0.80</a:t>
                      </a:r>
                      <a:endParaRPr lang="en-US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0835690"/>
                  </a:ext>
                </a:extLst>
              </a:tr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cielo</a:t>
                      </a:r>
                      <a:endParaRPr lang="en-US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902072"/>
                  </a:ext>
                </a:extLst>
              </a:tr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libro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805644"/>
                  </a:ext>
                </a:extLst>
              </a:tr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tavolo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0.05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94304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28EB368-6C5A-39F1-EF12-12E0E34C3BF2}"/>
              </a:ext>
            </a:extLst>
          </p:cNvPr>
          <p:cNvSpPr txBox="1"/>
          <p:nvPr/>
        </p:nvSpPr>
        <p:spPr>
          <a:xfrm>
            <a:off x="5143099" y="1770380"/>
            <a:ext cx="3598244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B (perplessità alta) assegna probabilità simili a "tappeto", "cielo", "libro", mostrando maggiore incertezza.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C8D7AF-58B6-2543-0414-91F95DB1D4F1}"/>
              </a:ext>
            </a:extLst>
          </p:cNvPr>
          <p:cNvSpPr txBox="1"/>
          <p:nvPr/>
        </p:nvSpPr>
        <p:spPr>
          <a:xfrm>
            <a:off x="644894" y="1866560"/>
            <a:ext cx="375866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A (perplessità bassa) assegna alta probabilità alla parola "tappeto"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DF33567-9B5D-6BC0-5E92-70CC5C1CD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37059"/>
              </p:ext>
            </p:extLst>
          </p:nvPr>
        </p:nvGraphicFramePr>
        <p:xfrm>
          <a:off x="4895347" y="2815191"/>
          <a:ext cx="4094146" cy="2180430"/>
        </p:xfrm>
        <a:graphic>
          <a:graphicData uri="http://schemas.openxmlformats.org/drawingml/2006/table">
            <a:tbl>
              <a:tblPr/>
              <a:tblGrid>
                <a:gridCol w="2047073">
                  <a:extLst>
                    <a:ext uri="{9D8B030D-6E8A-4147-A177-3AD203B41FA5}">
                      <a16:colId xmlns:a16="http://schemas.microsoft.com/office/drawing/2014/main" val="453059884"/>
                    </a:ext>
                  </a:extLst>
                </a:gridCol>
                <a:gridCol w="2047073">
                  <a:extLst>
                    <a:ext uri="{9D8B030D-6E8A-4147-A177-3AD203B41FA5}">
                      <a16:colId xmlns:a16="http://schemas.microsoft.com/office/drawing/2014/main" val="3905777095"/>
                    </a:ext>
                  </a:extLst>
                </a:gridCol>
              </a:tblGrid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Parola </a:t>
                      </a:r>
                      <a:r>
                        <a:rPr lang="en-US" sz="12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candidata</a:t>
                      </a:r>
                      <a:endParaRPr lang="en-US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Probabilità</a:t>
                      </a: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</a:t>
                      </a:r>
                      <a:r>
                        <a:rPr lang="en-US" sz="12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assegnata</a:t>
                      </a:r>
                      <a:endParaRPr lang="en-US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702977"/>
                  </a:ext>
                </a:extLst>
              </a:tr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tappeto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563019"/>
                  </a:ext>
                </a:extLst>
              </a:tr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cielo</a:t>
                      </a:r>
                      <a:endParaRPr lang="en-US" sz="125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981975"/>
                  </a:ext>
                </a:extLst>
              </a:tr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libro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41225"/>
                  </a:ext>
                </a:extLst>
              </a:tr>
              <a:tr h="43608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tavolo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5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6557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1614D0E3-8B39-F58F-5019-8D5D75058B2C}"/>
              </a:ext>
            </a:extLst>
          </p:cNvPr>
          <p:cNvSpPr/>
          <p:nvPr/>
        </p:nvSpPr>
        <p:spPr>
          <a:xfrm>
            <a:off x="5699758" y="4213861"/>
            <a:ext cx="3444242" cy="9423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31DEACDA-7AB3-4270-3D82-13B6ADBB4E48}"/>
              </a:ext>
            </a:extLst>
          </p:cNvPr>
          <p:cNvSpPr/>
          <p:nvPr/>
        </p:nvSpPr>
        <p:spPr>
          <a:xfrm>
            <a:off x="0" y="4213861"/>
            <a:ext cx="5699759" cy="9233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130090"/>
            <a:ext cx="22121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E550E3-570C-D588-28C4-36E5AA6509A8}"/>
              </a:ext>
            </a:extLst>
          </p:cNvPr>
          <p:cNvSpPr txBox="1"/>
          <p:nvPr/>
        </p:nvSpPr>
        <p:spPr>
          <a:xfrm>
            <a:off x="152401" y="568570"/>
            <a:ext cx="5547359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Abbiamo esplorato i metodi pratici della valutazione umana per LLM, comprendendo punti di forza e limiti.</a:t>
            </a:r>
            <a:b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Criteri di qualità</a:t>
            </a: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Chiarezza, accuratezza, utilità, coerenza: pilastri per valutare LLM catturando dimensioni che metriche automatiche non misurano.</a:t>
            </a: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Rubriche di punteggio</a:t>
            </a: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Sistemi strutturati (scale 1–5, 1–10, categoriche) trasformano giudizi qualitativi in dati analizzabili con standardizzazione.</a:t>
            </a: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Annotatori multipli</a:t>
            </a: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3–5 valutatori indipendenti riducono </a:t>
            </a:r>
            <a:r>
              <a:rPr lang="it-IT" sz="1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individuali. Coordinamento tramite formazione e linee guida è essenziale.</a:t>
            </a: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Accordo inter-annotatore</a:t>
            </a:r>
          </a:p>
          <a:p>
            <a:r>
              <a:rPr lang="it-IT" sz="1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Cohen’s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Kappa e </a:t>
            </a:r>
            <a:r>
              <a:rPr lang="it-IT" sz="1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Krippendorff’s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Alpha misurano coerenza tra valutatori, validando affidabilità (α &gt; 0.60 = sostanziale). </a:t>
            </a: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questa lezione abbiamo esplorato i principali benchmark task-</a:t>
            </a:r>
            <a:r>
              <a:rPr lang="it-IT" sz="1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valutare Large Language Models, comprendendo come misurare oggettivamente le loro capacità in compiti diversi attraverso metriche standardizzate.</a:t>
            </a:r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br>
              <a:rPr lang="it-IT" sz="11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1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Immagine 3" descr="Immagine che contiene nuvola, testo, cielo, aria aperta&#10;&#10;Il contenuto generato dall'IA potrebbe non essere corretto.">
            <a:extLst>
              <a:ext uri="{FF2B5EF4-FFF2-40B4-BE49-F238E27FC236}">
                <a16:creationId xmlns:a16="http://schemas.microsoft.com/office/drawing/2014/main" id="{B3DC784E-FB82-AB0D-B494-B490EFA89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80761" y="0"/>
            <a:ext cx="3063240" cy="24034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D4D8C5-2035-A593-8A66-D738E337F56E}"/>
              </a:ext>
            </a:extLst>
          </p:cNvPr>
          <p:cNvSpPr txBox="1"/>
          <p:nvPr/>
        </p:nvSpPr>
        <p:spPr>
          <a:xfrm>
            <a:off x="-33869" y="5156203"/>
            <a:ext cx="257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alittlestrength.com/articles/2021/2105-finish-line.htm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/3.0/"/>
              </a:rPr>
              <a:t>CC BY</a:t>
            </a:r>
            <a:endParaRPr lang="it-IT" sz="9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7D21A79-89F1-A26D-09C9-72FF21D3046F}"/>
              </a:ext>
            </a:extLst>
          </p:cNvPr>
          <p:cNvSpPr txBox="1"/>
          <p:nvPr/>
        </p:nvSpPr>
        <p:spPr>
          <a:xfrm>
            <a:off x="6012180" y="2573358"/>
            <a:ext cx="29794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ruolo complementare</a:t>
            </a: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 automatiche</a:t>
            </a:r>
            <a:b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Velocità e scala. Monitoraggio continuo e screening rapido di grandi volumi.</a:t>
            </a: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Valutazione umana</a:t>
            </a:r>
            <a:b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Profondità e contesto. Validazione, casi critici, comprensione qualitativa ed etica.</a:t>
            </a: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valutazione umana rimane il </a:t>
            </a:r>
            <a:r>
              <a:rPr lang="it-IT" sz="10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gold</a:t>
            </a:r>
            <a:r>
              <a:rPr lang="it-IT" sz="1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standard per comprendere la qualità reale dei sistemi di IA generativa. Investire in un processo ben progettato è fondamentale per sviluppare LLM affidabili, sicuri e utili.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3E45-268D-E9CC-94BF-B135C8E3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6849008-0506-5679-C2A0-59838D07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AB6657A-3F1A-FFB4-6C83-B2001785E325}"/>
              </a:ext>
            </a:extLst>
          </p:cNvPr>
          <p:cNvSpPr/>
          <p:nvPr/>
        </p:nvSpPr>
        <p:spPr>
          <a:xfrm>
            <a:off x="1568774" y="2234125"/>
            <a:ext cx="6006452" cy="675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Grazie per </a:t>
            </a: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l’attenzione</a:t>
            </a:r>
            <a:endParaRPr lang="en-US" sz="4388" dirty="0"/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34A430CC-8924-A320-80A4-D778FBF40B16}"/>
              </a:ext>
            </a:extLst>
          </p:cNvPr>
          <p:cNvSpPr txBox="1"/>
          <p:nvPr/>
        </p:nvSpPr>
        <p:spPr>
          <a:xfrm>
            <a:off x="74260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300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3C65B-7569-C91D-ECB7-76ED3AD7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>
            <a:extLst>
              <a:ext uri="{FF2B5EF4-FFF2-40B4-BE49-F238E27FC236}">
                <a16:creationId xmlns:a16="http://schemas.microsoft.com/office/drawing/2014/main" id="{630D52CB-7E4A-1F32-34A2-B86F75691537}"/>
              </a:ext>
            </a:extLst>
          </p:cNvPr>
          <p:cNvSpPr/>
          <p:nvPr/>
        </p:nvSpPr>
        <p:spPr>
          <a:xfrm>
            <a:off x="-1" y="1009095"/>
            <a:ext cx="9144001" cy="4134405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A685CFC-3034-4458-0EDA-18DAF25003A6}"/>
              </a:ext>
            </a:extLst>
          </p:cNvPr>
          <p:cNvSpPr/>
          <p:nvPr/>
        </p:nvSpPr>
        <p:spPr>
          <a:xfrm>
            <a:off x="228600" y="182678"/>
            <a:ext cx="4667945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Esercizio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Bonus: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>
              <a:buNone/>
            </a:pPr>
            <a:r>
              <a:rPr lang="it-IT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Creare un piccolo progetto web con l’AI</a:t>
            </a:r>
            <a:endParaRPr lang="en-US" sz="19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04E3213-7052-803D-7AB2-286E3B096FBA}"/>
              </a:ext>
            </a:extLst>
          </p:cNvPr>
          <p:cNvSpPr txBox="1"/>
          <p:nvPr/>
        </p:nvSpPr>
        <p:spPr>
          <a:xfrm>
            <a:off x="228599" y="1203960"/>
            <a:ext cx="8545498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1. Trova un’idea originale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 ChatGPT per farti aiutare a pensare a un’idea semplice e creativa per un mini sito web.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Chiedi suggerimenti e scegli qualcosa che ti piaccia.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2. Realizza il sito con un IDE di vibe coding come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3"/>
              </a:rPr>
              <a:t>Trae AI</a:t>
            </a: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volta che hai l’idea, usa uno strumento come Trae AI per trasformare quell’idea in un piccolo sito funzionante.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Segui i passaggi, inserisci i prompt e guarda come l’AI ti aiuta a costruire il tuo progetto.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Obiettivo: 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 a passare dall’idea alla realizzazione concreta, usando l’intelligenza artificiale come strumento. 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Divertiti e scopri quanto può essere semplice creare qualcosa di tuo con l’aiuto dei prompt giusti.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15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3">
            <a:extLst>
              <a:ext uri="{FF2B5EF4-FFF2-40B4-BE49-F238E27FC236}">
                <a16:creationId xmlns:a16="http://schemas.microsoft.com/office/drawing/2014/main" id="{AE93E2C5-E87A-22B3-0EDC-66B9306256CE}"/>
              </a:ext>
            </a:extLst>
          </p:cNvPr>
          <p:cNvSpPr/>
          <p:nvPr/>
        </p:nvSpPr>
        <p:spPr>
          <a:xfrm>
            <a:off x="5048216" y="1"/>
            <a:ext cx="4095784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F8FD4B-356E-4BA3-40DE-AB386395D9E7}"/>
              </a:ext>
            </a:extLst>
          </p:cNvPr>
          <p:cNvSpPr/>
          <p:nvPr/>
        </p:nvSpPr>
        <p:spPr>
          <a:xfrm>
            <a:off x="5048216" y="3177848"/>
            <a:ext cx="4095784" cy="19656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85750" y="187944"/>
            <a:ext cx="4190250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BLEU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Origine nella Traduzione Automatica</a:t>
            </a:r>
            <a:endParaRPr lang="en-US" sz="1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D51CD7-E7F6-27F4-BD42-D8D9A17ADF40}"/>
              </a:ext>
            </a:extLst>
          </p:cNvPr>
          <p:cNvSpPr txBox="1"/>
          <p:nvPr/>
        </p:nvSpPr>
        <p:spPr>
          <a:xfrm>
            <a:off x="285750" y="1034659"/>
            <a:ext cx="4095783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punteggio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(Bilingual Evaluation Understudy) è una delle metriche più influenti per la valutazione della qualità del testo generato.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Prima di BLEU, la valutazione della traduzione automatica richiedeva la valutazione manuale da parte di traduttori umani.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formula: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96EFC0-DCF4-FE05-89AC-CA6714749FF5}"/>
              </a:ext>
            </a:extLst>
          </p:cNvPr>
          <p:cNvSpPr txBox="1"/>
          <p:nvPr/>
        </p:nvSpPr>
        <p:spPr>
          <a:xfrm>
            <a:off x="5341769" y="1001855"/>
            <a:ext cx="3508677" cy="691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stato introdotto nel 2002 da ricercatori di IBM per la valutazione automatica delle traduzioni.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3A7A13-8749-BF8F-2D50-904794426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50" y="3415814"/>
            <a:ext cx="4190250" cy="59311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AB5E56F-5EB4-E490-868E-107315E5C7FD}"/>
              </a:ext>
            </a:extLst>
          </p:cNvPr>
          <p:cNvSpPr txBox="1"/>
          <p:nvPr/>
        </p:nvSpPr>
        <p:spPr>
          <a:xfrm>
            <a:off x="5341769" y="2029926"/>
            <a:ext cx="3429665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 è stato progettato per automatizzare questo processo, fornendo un punteggio rapido e oggettivo che correlasse con il giudizio umano.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3E9B96-3C82-3B85-9494-953988DAB361}"/>
              </a:ext>
            </a:extLst>
          </p:cNvPr>
          <p:cNvSpPr txBox="1"/>
          <p:nvPr/>
        </p:nvSpPr>
        <p:spPr>
          <a:xfrm>
            <a:off x="5532019" y="3361563"/>
            <a:ext cx="3326231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punteggio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valuta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quanto una frase o un testo tradotto automaticamente somigliano a una traduzione umana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le parole e le frasi coincidono, più alto è il punteggio BLEU (che va da 0 a 1, o da 0 a 100 se moltiplicato per 100).</a:t>
            </a: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C93C7-6E04-75D5-ED46-8BCC1F762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A1E0BAF-2E6C-61B9-165D-2396BB86DB6C}"/>
              </a:ext>
            </a:extLst>
          </p:cNvPr>
          <p:cNvSpPr/>
          <p:nvPr/>
        </p:nvSpPr>
        <p:spPr>
          <a:xfrm>
            <a:off x="0" y="2853912"/>
            <a:ext cx="5048216" cy="22895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23">
            <a:extLst>
              <a:ext uri="{FF2B5EF4-FFF2-40B4-BE49-F238E27FC236}">
                <a16:creationId xmlns:a16="http://schemas.microsoft.com/office/drawing/2014/main" id="{6ACADF6F-55E6-1CC8-8627-D144C47F2342}"/>
              </a:ext>
            </a:extLst>
          </p:cNvPr>
          <p:cNvSpPr/>
          <p:nvPr/>
        </p:nvSpPr>
        <p:spPr>
          <a:xfrm>
            <a:off x="5048216" y="1"/>
            <a:ext cx="4095784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59D3B6-554E-809E-DD3E-33D85AF76820}"/>
              </a:ext>
            </a:extLst>
          </p:cNvPr>
          <p:cNvSpPr/>
          <p:nvPr/>
        </p:nvSpPr>
        <p:spPr>
          <a:xfrm>
            <a:off x="5048216" y="2521776"/>
            <a:ext cx="4095784" cy="2621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5217786-11AE-BB22-3773-96EEC8EFC91B}"/>
              </a:ext>
            </a:extLst>
          </p:cNvPr>
          <p:cNvSpPr/>
          <p:nvPr/>
        </p:nvSpPr>
        <p:spPr>
          <a:xfrm>
            <a:off x="285750" y="187944"/>
            <a:ext cx="1235916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BLEU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formula</a:t>
            </a:r>
            <a:endParaRPr lang="en-US" sz="19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4428A2-73B7-BB48-DD78-88FB32B9D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947089"/>
            <a:ext cx="4190250" cy="59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B7489E-E364-CF96-A4E1-D95EEF8F6568}"/>
              </a:ext>
            </a:extLst>
          </p:cNvPr>
          <p:cNvSpPr txBox="1"/>
          <p:nvPr/>
        </p:nvSpPr>
        <p:spPr>
          <a:xfrm>
            <a:off x="241170" y="1654307"/>
            <a:ext cx="4614285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Prende il valore minimo tra 1 e il rapporto tra</a:t>
            </a:r>
          </a:p>
          <a:p>
            <a:endParaRPr lang="it-IT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lunghezza_output = # caratteri traduzione automatica</a:t>
            </a:r>
            <a:b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lunghezza_riferimento = # caratteri traduzione umana</a:t>
            </a: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FA709-60FE-C89C-8FF5-AE549B4E9FC4}"/>
              </a:ext>
            </a:extLst>
          </p:cNvPr>
          <p:cNvSpPr/>
          <p:nvPr/>
        </p:nvSpPr>
        <p:spPr>
          <a:xfrm>
            <a:off x="943102" y="995295"/>
            <a:ext cx="2222443" cy="54490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CFFEFA-EF26-AA75-62BE-0EE7BCDE305C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054324" y="1540200"/>
            <a:ext cx="0" cy="145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0FA67D6-5336-7568-C585-21D8D3C5CD83}"/>
              </a:ext>
            </a:extLst>
          </p:cNvPr>
          <p:cNvSpPr/>
          <p:nvPr/>
        </p:nvSpPr>
        <p:spPr>
          <a:xfrm>
            <a:off x="3202450" y="947089"/>
            <a:ext cx="1273545" cy="634917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AC3C1C-0CFC-7FB7-D79E-CD3A2189DDD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476000" y="109365"/>
            <a:ext cx="572216" cy="113428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4B543E2-979A-E97E-0814-7B8D5C6C5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818118"/>
              </p:ext>
            </p:extLst>
          </p:nvPr>
        </p:nvGraphicFramePr>
        <p:xfrm>
          <a:off x="5549678" y="518804"/>
          <a:ext cx="3261625" cy="1262530"/>
        </p:xfrm>
        <a:graphic>
          <a:graphicData uri="http://schemas.openxmlformats.org/drawingml/2006/table">
            <a:tbl>
              <a:tblPr/>
              <a:tblGrid>
                <a:gridCol w="343327">
                  <a:extLst>
                    <a:ext uri="{9D8B030D-6E8A-4147-A177-3AD203B41FA5}">
                      <a16:colId xmlns:a16="http://schemas.microsoft.com/office/drawing/2014/main" val="1006544169"/>
                    </a:ext>
                  </a:extLst>
                </a:gridCol>
                <a:gridCol w="1119253">
                  <a:extLst>
                    <a:ext uri="{9D8B030D-6E8A-4147-A177-3AD203B41FA5}">
                      <a16:colId xmlns:a16="http://schemas.microsoft.com/office/drawing/2014/main" val="1365921440"/>
                    </a:ext>
                  </a:extLst>
                </a:gridCol>
                <a:gridCol w="1799045">
                  <a:extLst>
                    <a:ext uri="{9D8B030D-6E8A-4147-A177-3AD203B41FA5}">
                      <a16:colId xmlns:a16="http://schemas.microsoft.com/office/drawing/2014/main" val="2759266246"/>
                    </a:ext>
                  </a:extLst>
                </a:gridCol>
              </a:tblGrid>
              <a:tr h="216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Tipo di n-gram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Esempio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0228798"/>
                  </a:ext>
                </a:extLst>
              </a:tr>
              <a:tr h="216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Unigrammi</a:t>
                      </a:r>
                      <a:endParaRPr lang="en-US" sz="100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“il”, “gatto”, “è”...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720084"/>
                  </a:ext>
                </a:extLst>
              </a:tr>
              <a:tr h="2871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Bigrammi</a:t>
                      </a:r>
                      <a:endParaRPr lang="en-US" sz="10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“il </a:t>
                      </a:r>
                      <a:r>
                        <a:rPr lang="en-US" sz="10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gatto</a:t>
                      </a:r>
                      <a:r>
                        <a:rPr lang="en-US" sz="1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”, “</a:t>
                      </a:r>
                      <a:r>
                        <a:rPr lang="en-US" sz="10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gatto</a:t>
                      </a:r>
                      <a:r>
                        <a:rPr lang="en-US" sz="1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è”...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392980"/>
                  </a:ext>
                </a:extLst>
              </a:tr>
              <a:tr h="2230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Trigrammi</a:t>
                      </a:r>
                      <a:endParaRPr lang="en-US" sz="100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“il gatto è”, “gatto è sul”...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949509"/>
                  </a:ext>
                </a:extLst>
              </a:tr>
              <a:tr h="2162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4-grammi</a:t>
                      </a:r>
                      <a:endParaRPr lang="en-US" sz="10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1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“il gatto è sul”, ecc.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158030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7BC70E6-71A1-90EF-0B19-D87AB837B347}"/>
              </a:ext>
            </a:extLst>
          </p:cNvPr>
          <p:cNvSpPr txBox="1"/>
          <p:nvPr/>
        </p:nvSpPr>
        <p:spPr>
          <a:xfrm>
            <a:off x="5338298" y="4010007"/>
            <a:ext cx="39077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C66BFD-77D4-4182-6684-F6F9DDB59973}"/>
              </a:ext>
            </a:extLst>
          </p:cNvPr>
          <p:cNvSpPr txBox="1"/>
          <p:nvPr/>
        </p:nvSpPr>
        <p:spPr>
          <a:xfrm>
            <a:off x="6318710" y="2386485"/>
            <a:ext cx="2784933" cy="1254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unigrammi in comune tra il testo tradotto automaticamente e testo tradotto manualmente senza ripetizione</a:t>
            </a:r>
          </a:p>
          <a:p>
            <a:pPr algn="ctr"/>
            <a:endParaRPr lang="it-IT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# unigrammi totali del testo tradotto automaticamente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A63E38-288E-5599-7CDB-2426AC411DF5}"/>
              </a:ext>
            </a:extLst>
          </p:cNvPr>
          <p:cNvSpPr txBox="1"/>
          <p:nvPr/>
        </p:nvSpPr>
        <p:spPr>
          <a:xfrm>
            <a:off x="5142755" y="3013580"/>
            <a:ext cx="459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₁   =</a:t>
            </a:r>
            <a:r>
              <a:rPr lang="en-US" sz="1800" dirty="0"/>
              <a:t> </a:t>
            </a:r>
            <a:r>
              <a:rPr lang="it-IT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8FAC503-2357-DC9E-0D13-A007D255C033}"/>
              </a:ext>
            </a:extLst>
          </p:cNvPr>
          <p:cNvCxnSpPr/>
          <p:nvPr/>
        </p:nvCxnSpPr>
        <p:spPr>
          <a:xfrm>
            <a:off x="6450593" y="3198246"/>
            <a:ext cx="250486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17BB0D3-5A93-F902-9A76-131FA23C29EA}"/>
              </a:ext>
            </a:extLst>
          </p:cNvPr>
          <p:cNvSpPr txBox="1"/>
          <p:nvPr/>
        </p:nvSpPr>
        <p:spPr>
          <a:xfrm>
            <a:off x="5318909" y="4749846"/>
            <a:ext cx="390772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FCEA07-B2F4-6881-38BA-17A464739738}"/>
              </a:ext>
            </a:extLst>
          </p:cNvPr>
          <p:cNvSpPr txBox="1"/>
          <p:nvPr/>
        </p:nvSpPr>
        <p:spPr>
          <a:xfrm>
            <a:off x="6338099" y="3791346"/>
            <a:ext cx="2854581" cy="1254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4-grammi in comune tra il testo tradotto automaticamente e testo tradotto manualmente senza ripetizione</a:t>
            </a:r>
          </a:p>
          <a:p>
            <a:pPr algn="ctr"/>
            <a:endParaRPr lang="it-IT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4-grammi totali del testo tradotto automaticamente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F56233-D11A-1574-C2E9-BE7EF91CC8D2}"/>
              </a:ext>
            </a:extLst>
          </p:cNvPr>
          <p:cNvSpPr txBox="1"/>
          <p:nvPr/>
        </p:nvSpPr>
        <p:spPr>
          <a:xfrm>
            <a:off x="5166244" y="4418441"/>
            <a:ext cx="4598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₄    =</a:t>
            </a:r>
            <a:r>
              <a:rPr lang="en-US" sz="1800" dirty="0"/>
              <a:t> </a:t>
            </a:r>
            <a:r>
              <a:rPr lang="it-IT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1C72019-ACDE-B5B5-A9CA-A6CB80BBBA22}"/>
              </a:ext>
            </a:extLst>
          </p:cNvPr>
          <p:cNvCxnSpPr/>
          <p:nvPr/>
        </p:nvCxnSpPr>
        <p:spPr>
          <a:xfrm>
            <a:off x="6469982" y="4603107"/>
            <a:ext cx="250486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3494EF3-7E0A-F71E-5439-888617AAA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44" y="73028"/>
            <a:ext cx="152665" cy="3725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256C162-12E1-A970-30E1-6D573D47B7A4}"/>
              </a:ext>
            </a:extLst>
          </p:cNvPr>
          <p:cNvSpPr txBox="1"/>
          <p:nvPr/>
        </p:nvSpPr>
        <p:spPr>
          <a:xfrm>
            <a:off x="5318909" y="119595"/>
            <a:ext cx="3907727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=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₁ x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₂ x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₃ x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₄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B17B4A-4AAB-CB85-78E8-BCD0F57FC720}"/>
              </a:ext>
            </a:extLst>
          </p:cNvPr>
          <p:cNvSpPr txBox="1"/>
          <p:nvPr/>
        </p:nvSpPr>
        <p:spPr>
          <a:xfrm>
            <a:off x="7442081" y="3559941"/>
            <a:ext cx="517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...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1BDDBA-5F20-215E-3773-A128F8AEDFA5}"/>
              </a:ext>
            </a:extLst>
          </p:cNvPr>
          <p:cNvSpPr txBox="1"/>
          <p:nvPr/>
        </p:nvSpPr>
        <p:spPr>
          <a:xfrm>
            <a:off x="5183269" y="1901227"/>
            <a:ext cx="398507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calcolano unigrammi, bigrammi, ecc. come l’insieme di tutte le sequenze di n parole consecutive che si possono creare con il testo di partenza.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681E12-9459-B069-5184-5779F2955693}"/>
              </a:ext>
            </a:extLst>
          </p:cNvPr>
          <p:cNvSpPr txBox="1"/>
          <p:nvPr/>
        </p:nvSpPr>
        <p:spPr>
          <a:xfrm>
            <a:off x="103305" y="2920816"/>
            <a:ext cx="4920571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L’esponente </a:t>
            </a:r>
            <a:r>
              <a:rPr lang="it-IT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1/4</a:t>
            </a: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 BLEU serve a fare la </a:t>
            </a:r>
            <a:r>
              <a:rPr lang="it-IT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media geometrica delle quattro precisioni</a:t>
            </a: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(1-gram, 2-gram, 3-gram, 4-gram).</a:t>
            </a:r>
          </a:p>
          <a:p>
            <a:endParaRPr lang="it-IT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media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geometrica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viene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usata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quando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vogliamo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bilanciare</a:t>
            </a:r>
            <a:r>
              <a:rPr lang="en-US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proporzionalmente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valori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senza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uno da solo “domini”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0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altri</a:t>
            </a:r>
            <a:r>
              <a:rPr lang="en-US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4187211-BB2F-91D2-ED12-190A231C441A}"/>
              </a:ext>
            </a:extLst>
          </p:cNvPr>
          <p:cNvSpPr txBox="1"/>
          <p:nvPr/>
        </p:nvSpPr>
        <p:spPr>
          <a:xfrm>
            <a:off x="87757" y="3852937"/>
            <a:ext cx="4816378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anche solo una precisione (es. per i trigrammi) è bassa, il risultato totale scende molto</a:t>
            </a:r>
            <a:b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tutte sono alte, il punteggio resta alto</a:t>
            </a:r>
            <a:b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questo modo BLEU </a:t>
            </a:r>
            <a:r>
              <a:rPr lang="it-IT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premia le traduzioni che sono buone su tutti i livelli di struttura linguistica</a:t>
            </a: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non solo sulle parole singole.</a:t>
            </a:r>
          </a:p>
        </p:txBody>
      </p:sp>
    </p:spTree>
    <p:extLst>
      <p:ext uri="{BB962C8B-B14F-4D97-AF65-F5344CB8AC3E}">
        <p14:creationId xmlns:p14="http://schemas.microsoft.com/office/powerpoint/2010/main" val="370571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682712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08" y="965207"/>
            <a:ext cx="3214688" cy="18732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5440" y="196158"/>
            <a:ext cx="6076829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BLEU</a:t>
            </a:r>
            <a:b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Funzionamento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Basato su N-grammi</a:t>
            </a:r>
            <a:endParaRPr lang="en-US" sz="1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7DA261-A7FF-A75F-CBA1-BFA97CB0B9D0}"/>
              </a:ext>
            </a:extLst>
          </p:cNvPr>
          <p:cNvSpPr txBox="1"/>
          <p:nvPr/>
        </p:nvSpPr>
        <p:spPr>
          <a:xfrm>
            <a:off x="171632" y="1018648"/>
            <a:ext cx="3961620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breve: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funzionamento di BLEU si basa sul confronto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n-grammi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sono sequenze contigue di n parole.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 calcola quanti n-grammi del testo generato appaiono nei testi di riferimento (umani).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evitare di premiare frasi brevi, introduce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penalità di brevità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punteggio BLEU più alto indica una maggiore somiglianza con i riferimenti umani e quindi, in teoria, una migliore qualità della traduzione.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489E51-FE1C-32C0-ED8C-6890131C7885}"/>
              </a:ext>
            </a:extLst>
          </p:cNvPr>
          <p:cNvSpPr txBox="1"/>
          <p:nvPr/>
        </p:nvSpPr>
        <p:spPr>
          <a:xfrm>
            <a:off x="4813340" y="171619"/>
            <a:ext cx="41180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Es. </a:t>
            </a:r>
            <a:r>
              <a:rPr lang="it-IT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analisi del punteggio BLEU in funzione della lunghezza delle frasi</a:t>
            </a: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utile per capire </a:t>
            </a:r>
            <a:r>
              <a:rPr lang="it-IT" sz="10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cambia la qualità delle traduzioni automatiche</a:t>
            </a:r>
            <a:r>
              <a:rPr lang="it-IT" sz="10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man mano che le frasi diventano più lunghe.</a:t>
            </a:r>
            <a:endParaRPr lang="en-US" sz="10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088B7086-D5BD-9526-64EF-4E803F28C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3340" y="2995208"/>
            <a:ext cx="4330661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Asse X: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lunghezza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frasi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(Sentence Length), in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parole.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Asse Y: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punteggio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BLEU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cioè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media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traduzioni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rispetto a un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riferimento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34AD75A-AAA2-DDEA-30F9-0A2BAB6F7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008" y="4023167"/>
            <a:ext cx="3666357" cy="90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Linea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blu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(RNN enc-50):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un </a:t>
            </a:r>
            <a:r>
              <a:rPr kumimoji="0" lang="en-US" altLang="en-US" sz="10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encoder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RNN (rete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ricorrente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50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unità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nascoste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Linea magenta (RNN enc-30):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simile, ma con </a:t>
            </a: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30 </a:t>
            </a:r>
            <a:r>
              <a:rPr kumimoji="0" lang="en-US" altLang="en-US" sz="10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unità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quindi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capacità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inferiore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EEF42B-6D0D-B673-3EA9-9CC319A74ABF}"/>
              </a:ext>
            </a:extLst>
          </p:cNvPr>
          <p:cNvSpPr/>
          <p:nvPr/>
        </p:nvSpPr>
        <p:spPr>
          <a:xfrm>
            <a:off x="5002548" y="4162609"/>
            <a:ext cx="155817" cy="123013"/>
          </a:xfrm>
          <a:prstGeom prst="rect">
            <a:avLst/>
          </a:prstGeom>
          <a:solidFill>
            <a:srgbClr val="7EBD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16960A-8131-C58F-8BDC-D8C34D644677}"/>
              </a:ext>
            </a:extLst>
          </p:cNvPr>
          <p:cNvSpPr/>
          <p:nvPr/>
        </p:nvSpPr>
        <p:spPr>
          <a:xfrm>
            <a:off x="5002548" y="4619211"/>
            <a:ext cx="155817" cy="123013"/>
          </a:xfrm>
          <a:prstGeom prst="rect">
            <a:avLst/>
          </a:prstGeom>
          <a:solidFill>
            <a:srgbClr val="E748E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9018</Words>
  <Application>Microsoft Office PowerPoint</Application>
  <PresentationFormat>On-screen Show (16:9)</PresentationFormat>
  <Paragraphs>1183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Noto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NAZARIO MARTINO</cp:lastModifiedBy>
  <cp:revision>76</cp:revision>
  <dcterms:created xsi:type="dcterms:W3CDTF">2025-09-30T11:40:54Z</dcterms:created>
  <dcterms:modified xsi:type="dcterms:W3CDTF">2025-11-01T14:48:04Z</dcterms:modified>
</cp:coreProperties>
</file>